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3"/>
  </p:notesMasterIdLst>
  <p:handoutMasterIdLst>
    <p:handoutMasterId r:id="rId74"/>
  </p:handoutMasterIdLst>
  <p:sldIdLst>
    <p:sldId id="256" r:id="rId2"/>
    <p:sldId id="323" r:id="rId3"/>
    <p:sldId id="291" r:id="rId4"/>
    <p:sldId id="257" r:id="rId5"/>
    <p:sldId id="297" r:id="rId6"/>
    <p:sldId id="286" r:id="rId7"/>
    <p:sldId id="292" r:id="rId8"/>
    <p:sldId id="356" r:id="rId9"/>
    <p:sldId id="322" r:id="rId10"/>
    <p:sldId id="355" r:id="rId11"/>
    <p:sldId id="259" r:id="rId12"/>
    <p:sldId id="298" r:id="rId13"/>
    <p:sldId id="303" r:id="rId14"/>
    <p:sldId id="331" r:id="rId15"/>
    <p:sldId id="261" r:id="rId16"/>
    <p:sldId id="263" r:id="rId17"/>
    <p:sldId id="287" r:id="rId18"/>
    <p:sldId id="265" r:id="rId19"/>
    <p:sldId id="304" r:id="rId20"/>
    <p:sldId id="351" r:id="rId21"/>
    <p:sldId id="352" r:id="rId22"/>
    <p:sldId id="293" r:id="rId23"/>
    <p:sldId id="305" r:id="rId24"/>
    <p:sldId id="288" r:id="rId25"/>
    <p:sldId id="324" r:id="rId26"/>
    <p:sldId id="269" r:id="rId27"/>
    <p:sldId id="307" r:id="rId28"/>
    <p:sldId id="325" r:id="rId29"/>
    <p:sldId id="271" r:id="rId30"/>
    <p:sldId id="353" r:id="rId31"/>
    <p:sldId id="350" r:id="rId32"/>
    <p:sldId id="354" r:id="rId33"/>
    <p:sldId id="272" r:id="rId34"/>
    <p:sldId id="309" r:id="rId35"/>
    <p:sldId id="295" r:id="rId36"/>
    <p:sldId id="273" r:id="rId37"/>
    <p:sldId id="274" r:id="rId38"/>
    <p:sldId id="275" r:id="rId39"/>
    <p:sldId id="326" r:id="rId40"/>
    <p:sldId id="276" r:id="rId41"/>
    <p:sldId id="357" r:id="rId42"/>
    <p:sldId id="299" r:id="rId43"/>
    <p:sldId id="328" r:id="rId44"/>
    <p:sldId id="289" r:id="rId45"/>
    <p:sldId id="301" r:id="rId46"/>
    <p:sldId id="290" r:id="rId47"/>
    <p:sldId id="318" r:id="rId48"/>
    <p:sldId id="358" r:id="rId49"/>
    <p:sldId id="359" r:id="rId50"/>
    <p:sldId id="360" r:id="rId51"/>
    <p:sldId id="343" r:id="rId52"/>
    <p:sldId id="344" r:id="rId53"/>
    <p:sldId id="310" r:id="rId54"/>
    <p:sldId id="311" r:id="rId55"/>
    <p:sldId id="312" r:id="rId56"/>
    <p:sldId id="313" r:id="rId57"/>
    <p:sldId id="314" r:id="rId58"/>
    <p:sldId id="319" r:id="rId59"/>
    <p:sldId id="320" r:id="rId60"/>
    <p:sldId id="321" r:id="rId61"/>
    <p:sldId id="362" r:id="rId62"/>
    <p:sldId id="363" r:id="rId63"/>
    <p:sldId id="364" r:id="rId64"/>
    <p:sldId id="366" r:id="rId65"/>
    <p:sldId id="345" r:id="rId66"/>
    <p:sldId id="327" r:id="rId67"/>
    <p:sldId id="365" r:id="rId68"/>
    <p:sldId id="283" r:id="rId69"/>
    <p:sldId id="316" r:id="rId70"/>
    <p:sldId id="285" r:id="rId71"/>
    <p:sldId id="296" r:id="rId7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4660"/>
  </p:normalViewPr>
  <p:slideViewPr>
    <p:cSldViewPr>
      <p:cViewPr varScale="1">
        <p:scale>
          <a:sx n="66" d="100"/>
          <a:sy n="66" d="100"/>
        </p:scale>
        <p:origin x="5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BF18C0-6D01-4513-A4FA-D3B1EB597350}" type="datetimeFigureOut">
              <a:rPr lang="ru-RU" smtClean="0"/>
              <a:pPr/>
              <a:t>28.03.2017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C84B65-3FD6-4956-A26E-5D0C2B51C90D}"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E73F3-8A76-4D66-8382-CF3CE7642871}" type="datetimeFigureOut">
              <a:rPr lang="ru-RU" smtClean="0"/>
              <a:pPr/>
              <a:t>28.03.2017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8E386-2818-4420-A34F-DB3E8B9C692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de-DE" sz="2500" dirty="0">
              <a:ea typeface="Microsoft YaHei" pitchFamily="2"/>
              <a:cs typeface="Mangal"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28.03.2017</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base.garant.ru/10102673/" TargetMode="External"/><Relationship Id="rId2" Type="http://schemas.openxmlformats.org/officeDocument/2006/relationships/hyperlink" Target="http://base.garant.ru/10123081/" TargetMode="External"/><Relationship Id="rId1" Type="http://schemas.openxmlformats.org/officeDocument/2006/relationships/slideLayout" Target="../slideLayouts/slideLayout7.xml"/><Relationship Id="rId4" Type="http://schemas.openxmlformats.org/officeDocument/2006/relationships/hyperlink" Target="http://base.garant.ru/1020008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consultant.ru/document/cons_doc_LAW_162343/?frame=5"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garantf1://1481062.0/"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base.garant.ru/70644572/"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consultant.ru/document/cons_doc_LAW_1581/012883487a7c7b2461cc7f7f4c0793b8ab19ef35" TargetMode="External"/><Relationship Id="rId2" Type="http://schemas.openxmlformats.org/officeDocument/2006/relationships/hyperlink" Target="http://www.consultant.ru/document/cons_doc_LAW_1581/"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consultant.ru/document/cons_doc_LAW_1581/"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consultant.ru/document/cons_doc_LAW_39331/c52f94019c0e72be1862e2aec22cd3723098a618" TargetMode="External"/><Relationship Id="rId2" Type="http://schemas.openxmlformats.org/officeDocument/2006/relationships/hyperlink" Target="http://www.consultant.ru/document/cons_doc_LAW_1581/14a973804da811f86d2a2289c3da2ab96f4ad8d0" TargetMode="External"/><Relationship Id="rId1" Type="http://schemas.openxmlformats.org/officeDocument/2006/relationships/slideLayout" Target="../slideLayouts/slideLayout7.xml"/><Relationship Id="rId4" Type="http://schemas.openxmlformats.org/officeDocument/2006/relationships/hyperlink" Target="http://www.consultant.ru/document/cons_doc_LAW_176165/3d0cac60971a511280cbba229d9b6329c07731f7"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base.garant.ru/70353470/2/" TargetMode="External"/><Relationship Id="rId2" Type="http://schemas.openxmlformats.org/officeDocument/2006/relationships/hyperlink" Target="http://base.garant.ru/70644572/"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628801"/>
            <a:ext cx="8208912" cy="2862322"/>
          </a:xfrm>
          <a:prstGeom prst="rect">
            <a:avLst/>
          </a:prstGeom>
        </p:spPr>
        <p:txBody>
          <a:bodyPr wrap="square">
            <a:spAutoFit/>
          </a:bodyPr>
          <a:lstStyle/>
          <a:p>
            <a:pPr algn="ctr"/>
            <a:r>
              <a:rPr lang="ru-RU"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Практика применения </a:t>
            </a:r>
            <a:br>
              <a:rPr lang="ru-RU"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НОВЫХ ПРАВИЛ</a:t>
            </a:r>
            <a:br>
              <a:rPr lang="ru-RU"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НОТАРИАЛЬНОГО </a:t>
            </a:r>
            <a:br>
              <a:rPr lang="ru-RU"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ДЕЛОПРОИЗВОДСТВА</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24844" y="326587"/>
            <a:ext cx="8228763" cy="7775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endParaRPr lang="ru-RU" dirty="0"/>
          </a:p>
        </p:txBody>
      </p:sp>
      <p:sp>
        <p:nvSpPr>
          <p:cNvPr id="5" name="Прямоугольник 4"/>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
        <p:nvSpPr>
          <p:cNvPr id="10" name="Скругленный прямоугольник 9"/>
          <p:cNvSpPr/>
          <p:nvPr/>
        </p:nvSpPr>
        <p:spPr>
          <a:xfrm>
            <a:off x="4572000" y="1484784"/>
            <a:ext cx="4248472" cy="47525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i="1" dirty="0">
                <a:latin typeface="Times New Roman" pitchFamily="18" charset="0"/>
                <a:cs typeface="Times New Roman" pitchFamily="18" charset="0"/>
              </a:rPr>
              <a:t>пункт 60. </a:t>
            </a:r>
            <a:r>
              <a:rPr lang="ru-RU" sz="1600" dirty="0">
                <a:latin typeface="Times New Roman" pitchFamily="18" charset="0"/>
                <a:cs typeface="Times New Roman" pitchFamily="18" charset="0"/>
              </a:rPr>
              <a:t>Постановления об отложении      нотариальных </a:t>
            </a:r>
            <a:r>
              <a:rPr lang="ru-RU" sz="1600" b="1" i="1" dirty="0">
                <a:latin typeface="Times New Roman" pitchFamily="18" charset="0"/>
                <a:cs typeface="Times New Roman" pitchFamily="18" charset="0"/>
              </a:rPr>
              <a:t>действий и</a:t>
            </a:r>
          </a:p>
          <a:p>
            <a:pPr indent="273050"/>
            <a:r>
              <a:rPr lang="ru-RU" sz="1600" b="1" i="1" dirty="0">
                <a:latin typeface="Times New Roman" pitchFamily="18" charset="0"/>
                <a:cs typeface="Times New Roman" pitchFamily="18" charset="0"/>
              </a:rPr>
              <a:t>постановления о приостановлении совершения нотариальных  действий </a:t>
            </a:r>
            <a:r>
              <a:rPr lang="ru-RU" sz="1600" dirty="0">
                <a:latin typeface="Times New Roman" pitchFamily="18" charset="0"/>
                <a:cs typeface="Times New Roman" pitchFamily="18" charset="0"/>
              </a:rPr>
              <a:t>группируются с документами, связанными с отложенными </a:t>
            </a:r>
            <a:r>
              <a:rPr lang="ru-RU" sz="1600" b="1" i="1" dirty="0">
                <a:latin typeface="Times New Roman" pitchFamily="18" charset="0"/>
                <a:cs typeface="Times New Roman" pitchFamily="18" charset="0"/>
              </a:rPr>
              <a:t>или приостановленными </a:t>
            </a:r>
            <a:r>
              <a:rPr lang="ru-RU" sz="1600" dirty="0">
                <a:latin typeface="Times New Roman" pitchFamily="18" charset="0"/>
                <a:cs typeface="Times New Roman" pitchFamily="18" charset="0"/>
              </a:rPr>
              <a:t>нотариальными</a:t>
            </a:r>
          </a:p>
          <a:p>
            <a:r>
              <a:rPr lang="ru-RU" sz="1600" dirty="0">
                <a:latin typeface="Times New Roman" pitchFamily="18" charset="0"/>
                <a:cs typeface="Times New Roman" pitchFamily="18" charset="0"/>
              </a:rPr>
              <a:t>действиями. </a:t>
            </a:r>
          </a:p>
          <a:p>
            <a:r>
              <a:rPr lang="ru-RU" sz="1600" dirty="0">
                <a:latin typeface="Times New Roman" pitchFamily="18" charset="0"/>
                <a:cs typeface="Times New Roman" pitchFamily="18" charset="0"/>
              </a:rPr>
              <a:t>    Постановления об отказе в совершении нотариальных действий</a:t>
            </a:r>
          </a:p>
          <a:p>
            <a:r>
              <a:rPr lang="ru-RU" sz="1600" dirty="0">
                <a:latin typeface="Times New Roman" pitchFamily="18" charset="0"/>
                <a:cs typeface="Times New Roman" pitchFamily="18" charset="0"/>
              </a:rPr>
              <a:t>присоединяются к документам, в отношении которых отказано в совершении нотариальных действий. </a:t>
            </a:r>
          </a:p>
          <a:p>
            <a:r>
              <a:rPr lang="ru-RU" sz="1600" b="1" i="1" dirty="0">
                <a:latin typeface="Times New Roman" pitchFamily="18" charset="0"/>
                <a:cs typeface="Times New Roman" pitchFamily="18" charset="0"/>
              </a:rPr>
              <a:t>     В случае если указанные документы не остаются в делах нотариуса, постановления формируются в отдельное дело. </a:t>
            </a:r>
          </a:p>
        </p:txBody>
      </p:sp>
      <p:sp>
        <p:nvSpPr>
          <p:cNvPr id="11" name="Скругленный прямоугольник 10"/>
          <p:cNvSpPr/>
          <p:nvPr/>
        </p:nvSpPr>
        <p:spPr>
          <a:xfrm>
            <a:off x="251520" y="1484784"/>
            <a:ext cx="4176464" cy="4680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i="1" dirty="0">
                <a:latin typeface="Times New Roman" pitchFamily="18" charset="0"/>
                <a:cs typeface="Times New Roman" pitchFamily="18" charset="0"/>
              </a:rPr>
              <a:t>пункт 59. Постановления нотариуса, связанные с оформлением</a:t>
            </a:r>
          </a:p>
          <a:p>
            <a:pPr algn="ctr"/>
            <a:r>
              <a:rPr lang="ru-RU" i="1" dirty="0">
                <a:latin typeface="Times New Roman" pitchFamily="18" charset="0"/>
                <a:cs typeface="Times New Roman" pitchFamily="18" charset="0"/>
              </a:rPr>
              <a:t>наследственных дел, помещаются в конкретные наследственные</a:t>
            </a:r>
          </a:p>
          <a:p>
            <a:pPr algn="ctr"/>
            <a:r>
              <a:rPr lang="ru-RU" i="1" dirty="0">
                <a:latin typeface="Times New Roman" pitchFamily="18" charset="0"/>
                <a:cs typeface="Times New Roman" pitchFamily="18" charset="0"/>
              </a:rPr>
              <a:t>дела.</a:t>
            </a:r>
          </a:p>
          <a:p>
            <a:endParaRPr lang="ru-RU" sz="1400" b="1" dirty="0">
              <a:latin typeface="Times New Roman" pitchFamily="18" charset="0"/>
              <a:cs typeface="Times New Roman" pitchFamily="18"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971600" y="260649"/>
            <a:ext cx="7777163" cy="89255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r"/>
            <a:r>
              <a:rPr lang="ru-RU" sz="1200" b="1" dirty="0">
                <a:latin typeface="Times New Roman" pitchFamily="18" charset="0"/>
                <a:cs typeface="Times New Roman" pitchFamily="18" charset="0"/>
              </a:rPr>
              <a:t>			</a:t>
            </a:r>
          </a:p>
          <a:p>
            <a:pPr algn="ctr"/>
            <a:r>
              <a:rPr lang="ru-RU" sz="1200" dirty="0"/>
              <a:t> </a:t>
            </a:r>
            <a:r>
              <a:rPr lang="ru-RU" sz="2000" b="1" dirty="0"/>
              <a:t>Журнал</a:t>
            </a:r>
            <a:br>
              <a:rPr lang="ru-RU" sz="2000" b="1" dirty="0"/>
            </a:br>
            <a:r>
              <a:rPr lang="ru-RU" sz="2000" b="1" dirty="0"/>
              <a:t>регистрации организационно-распорядительных документов</a:t>
            </a:r>
          </a:p>
        </p:txBody>
      </p:sp>
      <p:graphicFrame>
        <p:nvGraphicFramePr>
          <p:cNvPr id="6" name="Таблица 5"/>
          <p:cNvGraphicFramePr>
            <a:graphicFrameLocks noGrp="1"/>
          </p:cNvGraphicFramePr>
          <p:nvPr>
            <p:extLst>
              <p:ext uri="{D42A27DB-BD31-4B8C-83A1-F6EECF244321}">
                <p14:modId xmlns:p14="http://schemas.microsoft.com/office/powerpoint/2010/main" val="472468493"/>
              </p:ext>
            </p:extLst>
          </p:nvPr>
        </p:nvGraphicFramePr>
        <p:xfrm>
          <a:off x="539553" y="1628801"/>
          <a:ext cx="8280921" cy="2666447"/>
        </p:xfrm>
        <a:graphic>
          <a:graphicData uri="http://schemas.openxmlformats.org/drawingml/2006/table">
            <a:tbl>
              <a:tblPr/>
              <a:tblGrid>
                <a:gridCol w="824995">
                  <a:extLst>
                    <a:ext uri="{9D8B030D-6E8A-4147-A177-3AD203B41FA5}">
                      <a16:colId xmlns:a16="http://schemas.microsoft.com/office/drawing/2014/main" val="20000"/>
                    </a:ext>
                  </a:extLst>
                </a:gridCol>
                <a:gridCol w="1635141">
                  <a:extLst>
                    <a:ext uri="{9D8B030D-6E8A-4147-A177-3AD203B41FA5}">
                      <a16:colId xmlns:a16="http://schemas.microsoft.com/office/drawing/2014/main" val="20001"/>
                    </a:ext>
                  </a:extLst>
                </a:gridCol>
                <a:gridCol w="1229255">
                  <a:extLst>
                    <a:ext uri="{9D8B030D-6E8A-4147-A177-3AD203B41FA5}">
                      <a16:colId xmlns:a16="http://schemas.microsoft.com/office/drawing/2014/main" val="20002"/>
                    </a:ext>
                  </a:extLst>
                </a:gridCol>
                <a:gridCol w="1395477">
                  <a:extLst>
                    <a:ext uri="{9D8B030D-6E8A-4147-A177-3AD203B41FA5}">
                      <a16:colId xmlns:a16="http://schemas.microsoft.com/office/drawing/2014/main" val="20003"/>
                    </a:ext>
                  </a:extLst>
                </a:gridCol>
                <a:gridCol w="1329756">
                  <a:extLst>
                    <a:ext uri="{9D8B030D-6E8A-4147-A177-3AD203B41FA5}">
                      <a16:colId xmlns:a16="http://schemas.microsoft.com/office/drawing/2014/main" val="20004"/>
                    </a:ext>
                  </a:extLst>
                </a:gridCol>
                <a:gridCol w="1866297">
                  <a:extLst>
                    <a:ext uri="{9D8B030D-6E8A-4147-A177-3AD203B41FA5}">
                      <a16:colId xmlns:a16="http://schemas.microsoft.com/office/drawing/2014/main" val="20005"/>
                    </a:ext>
                  </a:extLst>
                </a:gridCol>
              </a:tblGrid>
              <a:tr h="1682496">
                <a:tc>
                  <a:txBody>
                    <a:bodyPr/>
                    <a:lstStyle/>
                    <a:p>
                      <a:pPr algn="ctr">
                        <a:lnSpc>
                          <a:spcPct val="115000"/>
                        </a:lnSpc>
                        <a:spcAft>
                          <a:spcPts val="0"/>
                        </a:spcAft>
                      </a:pPr>
                      <a:r>
                        <a:rPr lang="ru-RU" sz="1200" dirty="0">
                          <a:effectLst/>
                          <a:latin typeface="Arial"/>
                          <a:ea typeface="Times New Roman"/>
                        </a:rPr>
                        <a:t>Дата регистрации документа</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effectLst/>
                          <a:latin typeface="Arial"/>
                          <a:ea typeface="Times New Roman"/>
                        </a:rPr>
                        <a:t>Регистрационный номер</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Краткое содержание документа</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Должность, фамилия, инициалы лица, подписавшего документ</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Номер дела, в котором находится документ</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effectLst/>
                          <a:latin typeface="Arial"/>
                          <a:ea typeface="Times New Roman"/>
                        </a:rPr>
                        <a:t>Примечание</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031">
                <a:tc>
                  <a:txBody>
                    <a:bodyPr/>
                    <a:lstStyle/>
                    <a:p>
                      <a:pPr algn="ctr">
                        <a:lnSpc>
                          <a:spcPct val="115000"/>
                        </a:lnSpc>
                        <a:spcAft>
                          <a:spcPts val="0"/>
                        </a:spcAft>
                      </a:pPr>
                      <a:r>
                        <a:rPr lang="ru-RU" sz="1200">
                          <a:effectLst/>
                          <a:latin typeface="Arial"/>
                          <a:ea typeface="Times New Roman"/>
                        </a:rPr>
                        <a:t>1</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2</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3</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4</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5</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6</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460">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460">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5"/>
          <p:cNvSpPr txBox="1">
            <a:spLocks noChangeArrowheads="1"/>
          </p:cNvSpPr>
          <p:nvPr/>
        </p:nvSpPr>
        <p:spPr bwMode="auto">
          <a:xfrm>
            <a:off x="539552" y="1268761"/>
            <a:ext cx="3384376" cy="30777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sz="1400" b="1" u="sng" dirty="0">
                <a:solidFill>
                  <a:schemeClr val="tx1"/>
                </a:solidFill>
                <a:latin typeface="Times New Roman" pitchFamily="18" charset="0"/>
                <a:cs typeface="Times New Roman" pitchFamily="18" charset="0"/>
              </a:rPr>
              <a:t>Новая редакция</a:t>
            </a:r>
          </a:p>
        </p:txBody>
      </p:sp>
      <p:sp>
        <p:nvSpPr>
          <p:cNvPr id="8" name="TextBox 6"/>
          <p:cNvSpPr txBox="1">
            <a:spLocks noChangeArrowheads="1"/>
          </p:cNvSpPr>
          <p:nvPr/>
        </p:nvSpPr>
        <p:spPr bwMode="auto">
          <a:xfrm>
            <a:off x="1187451" y="4365625"/>
            <a:ext cx="6553200" cy="369332"/>
          </a:xfrm>
          <a:prstGeom prst="rect">
            <a:avLst/>
          </a:prstGeom>
          <a:noFill/>
          <a:ln w="9525">
            <a:noFill/>
            <a:miter lim="800000"/>
            <a:headEnd/>
            <a:tailEnd/>
          </a:ln>
        </p:spPr>
        <p:txBody>
          <a:bodyPr>
            <a:spAutoFit/>
          </a:bodyPr>
          <a:lstStyle/>
          <a:p>
            <a:endParaRPr lang="ru-RU"/>
          </a:p>
        </p:txBody>
      </p:sp>
      <p:sp>
        <p:nvSpPr>
          <p:cNvPr id="9" name="TextBox 7"/>
          <p:cNvSpPr txBox="1">
            <a:spLocks noChangeArrowheads="1"/>
          </p:cNvSpPr>
          <p:nvPr/>
        </p:nvSpPr>
        <p:spPr bwMode="auto">
          <a:xfrm>
            <a:off x="1258889" y="4437064"/>
            <a:ext cx="6626225" cy="369332"/>
          </a:xfrm>
          <a:prstGeom prst="rect">
            <a:avLst/>
          </a:prstGeom>
          <a:noFill/>
          <a:ln w="9525">
            <a:noFill/>
            <a:miter lim="800000"/>
            <a:headEnd/>
            <a:tailEnd/>
          </a:ln>
        </p:spPr>
        <p:txBody>
          <a:bodyPr>
            <a:spAutoFit/>
          </a:bodyPr>
          <a:lstStyle/>
          <a:p>
            <a:endParaRPr lang="ru-RU"/>
          </a:p>
        </p:txBody>
      </p:sp>
      <p:graphicFrame>
        <p:nvGraphicFramePr>
          <p:cNvPr id="10" name="Таблица 9"/>
          <p:cNvGraphicFramePr>
            <a:graphicFrameLocks noGrp="1"/>
          </p:cNvGraphicFramePr>
          <p:nvPr>
            <p:extLst>
              <p:ext uri="{D42A27DB-BD31-4B8C-83A1-F6EECF244321}">
                <p14:modId xmlns:p14="http://schemas.microsoft.com/office/powerpoint/2010/main" val="4019333135"/>
              </p:ext>
            </p:extLst>
          </p:nvPr>
        </p:nvGraphicFramePr>
        <p:xfrm>
          <a:off x="539554" y="4149080"/>
          <a:ext cx="8280923" cy="3578145"/>
        </p:xfrm>
        <a:graphic>
          <a:graphicData uri="http://schemas.openxmlformats.org/drawingml/2006/table">
            <a:tbl>
              <a:tblPr/>
              <a:tblGrid>
                <a:gridCol w="788055">
                  <a:extLst>
                    <a:ext uri="{9D8B030D-6E8A-4147-A177-3AD203B41FA5}">
                      <a16:colId xmlns:a16="http://schemas.microsoft.com/office/drawing/2014/main" val="20000"/>
                    </a:ext>
                  </a:extLst>
                </a:gridCol>
                <a:gridCol w="788055">
                  <a:extLst>
                    <a:ext uri="{9D8B030D-6E8A-4147-A177-3AD203B41FA5}">
                      <a16:colId xmlns:a16="http://schemas.microsoft.com/office/drawing/2014/main" val="20001"/>
                    </a:ext>
                  </a:extLst>
                </a:gridCol>
                <a:gridCol w="1522131">
                  <a:extLst>
                    <a:ext uri="{9D8B030D-6E8A-4147-A177-3AD203B41FA5}">
                      <a16:colId xmlns:a16="http://schemas.microsoft.com/office/drawing/2014/main" val="20002"/>
                    </a:ext>
                  </a:extLst>
                </a:gridCol>
                <a:gridCol w="1144299">
                  <a:extLst>
                    <a:ext uri="{9D8B030D-6E8A-4147-A177-3AD203B41FA5}">
                      <a16:colId xmlns:a16="http://schemas.microsoft.com/office/drawing/2014/main" val="20003"/>
                    </a:ext>
                  </a:extLst>
                </a:gridCol>
                <a:gridCol w="1263607">
                  <a:extLst>
                    <a:ext uri="{9D8B030D-6E8A-4147-A177-3AD203B41FA5}">
                      <a16:colId xmlns:a16="http://schemas.microsoft.com/office/drawing/2014/main" val="20004"/>
                    </a:ext>
                  </a:extLst>
                </a:gridCol>
                <a:gridCol w="1273279">
                  <a:extLst>
                    <a:ext uri="{9D8B030D-6E8A-4147-A177-3AD203B41FA5}">
                      <a16:colId xmlns:a16="http://schemas.microsoft.com/office/drawing/2014/main" val="20005"/>
                    </a:ext>
                  </a:extLst>
                </a:gridCol>
                <a:gridCol w="1501497">
                  <a:extLst>
                    <a:ext uri="{9D8B030D-6E8A-4147-A177-3AD203B41FA5}">
                      <a16:colId xmlns:a16="http://schemas.microsoft.com/office/drawing/2014/main" val="20006"/>
                    </a:ext>
                  </a:extLst>
                </a:gridCol>
              </a:tblGrid>
              <a:tr h="2523744">
                <a:tc>
                  <a:txBody>
                    <a:bodyPr/>
                    <a:lstStyle/>
                    <a:p>
                      <a:pPr algn="ctr">
                        <a:lnSpc>
                          <a:spcPct val="115000"/>
                        </a:lnSpc>
                        <a:spcAft>
                          <a:spcPts val="0"/>
                        </a:spcAft>
                      </a:pPr>
                      <a:r>
                        <a:rPr lang="ru-RU" sz="1200" dirty="0">
                          <a:effectLst/>
                          <a:latin typeface="Arial"/>
                          <a:ea typeface="Times New Roman"/>
                        </a:rPr>
                        <a:t>Дата регистрации документа</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Регистрационный номер</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Краткое содержание документа</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Должность, фамилия, инициалы лица, подписавшего документ</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Информация о рассылке документов (адресат, количество экземпляров)</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Исполнитель</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Индекс дела, в котором находится документ</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9009">
                <a:tc>
                  <a:txBody>
                    <a:bodyPr/>
                    <a:lstStyle/>
                    <a:p>
                      <a:pPr algn="ctr">
                        <a:lnSpc>
                          <a:spcPct val="115000"/>
                        </a:lnSpc>
                        <a:spcAft>
                          <a:spcPts val="0"/>
                        </a:spcAft>
                      </a:pPr>
                      <a:r>
                        <a:rPr lang="ru-RU" sz="1200">
                          <a:effectLst/>
                          <a:latin typeface="Arial"/>
                          <a:ea typeface="Times New Roman"/>
                        </a:rPr>
                        <a:t>1</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2</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3</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4</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5</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6</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effectLst/>
                          <a:latin typeface="Arial"/>
                          <a:ea typeface="Times New Roman"/>
                        </a:rPr>
                        <a:t>7</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7696">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7696">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Arial"/>
                          <a:ea typeface="Times New Roman"/>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TextBox 10"/>
          <p:cNvSpPr txBox="1">
            <a:spLocks noChangeArrowheads="1"/>
          </p:cNvSpPr>
          <p:nvPr/>
        </p:nvSpPr>
        <p:spPr bwMode="auto">
          <a:xfrm>
            <a:off x="544513" y="3789041"/>
            <a:ext cx="3384376"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1400" b="1" u="sng" dirty="0">
                <a:solidFill>
                  <a:schemeClr val="tx1"/>
                </a:solidFill>
                <a:latin typeface="Times New Roman" pitchFamily="18" charset="0"/>
                <a:cs typeface="Times New Roman" pitchFamily="18" charset="0"/>
              </a:rPr>
              <a:t>Старая редакция</a:t>
            </a:r>
          </a:p>
        </p:txBody>
      </p:sp>
      <p:sp>
        <p:nvSpPr>
          <p:cNvPr id="12" name="Прямоугольник 11"/>
          <p:cNvSpPr/>
          <p:nvPr/>
        </p:nvSpPr>
        <p:spPr>
          <a:xfrm>
            <a:off x="7308305" y="1268761"/>
            <a:ext cx="1572097" cy="323165"/>
          </a:xfrm>
          <a:prstGeom prst="rect">
            <a:avLst/>
          </a:prstGeom>
        </p:spPr>
        <p:txBody>
          <a:bodyPr wrap="none">
            <a:spAutoFit/>
          </a:bodyPr>
          <a:lstStyle/>
          <a:p>
            <a:r>
              <a:rPr lang="ru-RU" sz="1500" b="1" dirty="0"/>
              <a:t>Приложение N 1</a:t>
            </a:r>
            <a:endParaRPr lang="ru-RU" sz="1500" dirty="0"/>
          </a:p>
        </p:txBody>
      </p:sp>
    </p:spTree>
    <p:extLst>
      <p:ext uri="{BB962C8B-B14F-4D97-AF65-F5344CB8AC3E}">
        <p14:creationId xmlns:p14="http://schemas.microsoft.com/office/powerpoint/2010/main" val="2412418712"/>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овый точечный рисунок (2).bmp"/>
          <p:cNvPicPr>
            <a:picLocks noChangeAspect="1"/>
          </p:cNvPicPr>
          <p:nvPr/>
        </p:nvPicPr>
        <p:blipFill>
          <a:blip r:embed="rId2" cstate="print"/>
          <a:stretch>
            <a:fillRect/>
          </a:stretch>
        </p:blipFill>
        <p:spPr>
          <a:xfrm>
            <a:off x="1187625" y="1124744"/>
            <a:ext cx="6696075" cy="5448300"/>
          </a:xfrm>
          <a:prstGeom prst="rect">
            <a:avLst/>
          </a:prstGeom>
        </p:spPr>
      </p:pic>
      <p:cxnSp>
        <p:nvCxnSpPr>
          <p:cNvPr id="4" name="Прямая соединительная линия 3"/>
          <p:cNvCxnSpPr/>
          <p:nvPr/>
        </p:nvCxnSpPr>
        <p:spPr>
          <a:xfrm>
            <a:off x="1187624" y="1052736"/>
            <a:ext cx="6696744"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1187624" y="1052737"/>
            <a:ext cx="0" cy="5472608"/>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187624" y="6597352"/>
            <a:ext cx="6696744"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7884368" y="1124745"/>
            <a:ext cx="0" cy="5472608"/>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7" name="Скругленный прямоугольник 6"/>
          <p:cNvSpPr/>
          <p:nvPr/>
        </p:nvSpPr>
        <p:spPr>
          <a:xfrm>
            <a:off x="971600" y="188641"/>
            <a:ext cx="7056784"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3000" dirty="0"/>
              <a:t>Акт  о внесении изменений в журнал ОРД</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8760"/>
            <a:ext cx="9144000" cy="5355312"/>
          </a:xfrm>
          <a:prstGeom prst="rect">
            <a:avLst/>
          </a:prstGeom>
          <a:solidFill>
            <a:schemeClr val="accent3">
              <a:lumMod val="20000"/>
              <a:lumOff val="80000"/>
            </a:schemeClr>
          </a:solidFill>
        </p:spPr>
        <p:txBody>
          <a:bodyPr wrap="square" rtlCol="0">
            <a:spAutoFit/>
          </a:bodyPr>
          <a:lstStyle/>
          <a:p>
            <a:r>
              <a:rPr lang="ru-RU" dirty="0">
                <a:latin typeface="Times New Roman" pitchFamily="18" charset="0"/>
                <a:cs typeface="Times New Roman" pitchFamily="18" charset="0"/>
              </a:rPr>
              <a:t>13. Документы, исходящие от нотариуса, кроме документов, подлежащих регистрации в реестре для регистрации нотариальных действий, содержат следующие обязательные реквизиты:</a:t>
            </a:r>
          </a:p>
          <a:p>
            <a:r>
              <a:rPr lang="ru-RU" dirty="0">
                <a:latin typeface="Times New Roman" pitchFamily="18" charset="0"/>
                <a:cs typeface="Times New Roman" pitchFamily="18" charset="0"/>
              </a:rPr>
              <a:t>а) наименование нотариальной палаты (на документах нотариусов, занимающихся частной практикой);</a:t>
            </a:r>
          </a:p>
          <a:p>
            <a:r>
              <a:rPr lang="ru-RU" dirty="0">
                <a:latin typeface="Times New Roman" pitchFamily="18" charset="0"/>
                <a:cs typeface="Times New Roman" pitchFamily="18" charset="0"/>
              </a:rPr>
              <a:t>б) должность, фамилия, имя, отчество нотариуса с указанием наименования нотариального округа или государственной нотариальной конторы;</a:t>
            </a:r>
          </a:p>
          <a:p>
            <a:r>
              <a:rPr lang="ru-RU" dirty="0">
                <a:latin typeface="Times New Roman" pitchFamily="18" charset="0"/>
                <a:cs typeface="Times New Roman" pitchFamily="18" charset="0"/>
              </a:rPr>
              <a:t>в) место нахождения нотариальной конторы;</a:t>
            </a:r>
          </a:p>
          <a:p>
            <a:r>
              <a:rPr lang="ru-RU" dirty="0">
                <a:latin typeface="Times New Roman" pitchFamily="18" charset="0"/>
                <a:cs typeface="Times New Roman" pitchFamily="18" charset="0"/>
              </a:rPr>
              <a:t>г) дата;</a:t>
            </a:r>
          </a:p>
          <a:p>
            <a:r>
              <a:rPr lang="ru-RU" dirty="0" err="1">
                <a:latin typeface="Times New Roman" pitchFamily="18" charset="0"/>
                <a:cs typeface="Times New Roman" pitchFamily="18" charset="0"/>
              </a:rPr>
              <a:t>д</a:t>
            </a:r>
            <a:r>
              <a:rPr lang="ru-RU" dirty="0">
                <a:latin typeface="Times New Roman" pitchFamily="18" charset="0"/>
                <a:cs typeface="Times New Roman" pitchFamily="18" charset="0"/>
              </a:rPr>
              <a:t>) исходящий регистрационный номер;</a:t>
            </a:r>
          </a:p>
          <a:p>
            <a:r>
              <a:rPr lang="ru-RU" dirty="0">
                <a:latin typeface="Times New Roman" pitchFamily="18" charset="0"/>
                <a:cs typeface="Times New Roman" pitchFamily="18" charset="0"/>
              </a:rPr>
              <a:t>е) заголовок к тексту;</a:t>
            </a:r>
          </a:p>
          <a:p>
            <a:r>
              <a:rPr lang="ru-RU" dirty="0">
                <a:latin typeface="Times New Roman" pitchFamily="18" charset="0"/>
                <a:cs typeface="Times New Roman" pitchFamily="18" charset="0"/>
              </a:rPr>
              <a:t>ж) текст;</a:t>
            </a:r>
          </a:p>
          <a:p>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отметка о наличии приложения;</a:t>
            </a:r>
          </a:p>
          <a:p>
            <a:r>
              <a:rPr lang="ru-RU" dirty="0">
                <a:latin typeface="Times New Roman" pitchFamily="18" charset="0"/>
                <a:cs typeface="Times New Roman" pitchFamily="18" charset="0"/>
              </a:rPr>
              <a:t>и) подпись нотариуса.</a:t>
            </a:r>
          </a:p>
          <a:p>
            <a:r>
              <a:rPr lang="ru-RU" dirty="0">
                <a:latin typeface="Times New Roman" pitchFamily="18" charset="0"/>
                <a:cs typeface="Times New Roman" pitchFamily="18" charset="0"/>
              </a:rPr>
              <a:t>Письма нотариусов помимо вышеуказанных реквизитов содержат сведения об адресате.</a:t>
            </a:r>
          </a:p>
          <a:p>
            <a:r>
              <a:rPr lang="ru-RU" dirty="0">
                <a:latin typeface="Times New Roman" pitchFamily="18" charset="0"/>
                <a:cs typeface="Times New Roman" pitchFamily="18" charset="0"/>
              </a:rPr>
              <a:t>Реквизиты, указанные в подпунктах "а" - "ж" настоящего пункта могут располагаться как в левом верхнем углу документа, так и продольно.</a:t>
            </a:r>
          </a:p>
          <a:p>
            <a:r>
              <a:rPr lang="ru-RU" dirty="0">
                <a:latin typeface="Times New Roman" pitchFamily="18" charset="0"/>
                <a:cs typeface="Times New Roman" pitchFamily="18" charset="0"/>
              </a:rPr>
              <a:t>Если документ оформляется с использованием личного бланка нотариуса или бланка государственной нотариальной конторы, то реквизиты повторно не указываются.</a:t>
            </a:r>
          </a:p>
        </p:txBody>
      </p:sp>
      <p:sp>
        <p:nvSpPr>
          <p:cNvPr id="4" name="Прямоугольник 3"/>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
        <p:nvSpPr>
          <p:cNvPr id="3" name="Табличка 2"/>
          <p:cNvSpPr/>
          <p:nvPr/>
        </p:nvSpPr>
        <p:spPr>
          <a:xfrm>
            <a:off x="539552" y="1844824"/>
            <a:ext cx="8064896" cy="3888432"/>
          </a:xfrm>
          <a:prstGeom prst="plaqu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r>
              <a:rPr lang="ru-RU" sz="2000" dirty="0">
                <a:latin typeface="+mj-lt"/>
                <a:cs typeface="Times New Roman" pitchFamily="18" charset="0"/>
              </a:rPr>
            </a:br>
            <a:br>
              <a:rPr lang="ru-RU" sz="2000" dirty="0">
                <a:latin typeface="+mj-lt"/>
                <a:cs typeface="Times New Roman" pitchFamily="18" charset="0"/>
              </a:rPr>
            </a:br>
            <a:r>
              <a:rPr lang="ru-RU" sz="2000" dirty="0">
                <a:latin typeface="+mj-lt"/>
                <a:cs typeface="Times New Roman" pitchFamily="18" charset="0"/>
              </a:rPr>
              <a:t>Пункт 11. Документы</a:t>
            </a:r>
            <a:r>
              <a:rPr lang="ru-RU" sz="2000" i="1" dirty="0">
                <a:latin typeface="+mj-lt"/>
                <a:cs typeface="Times New Roman" pitchFamily="18" charset="0"/>
              </a:rPr>
              <a:t>, </a:t>
            </a:r>
            <a:r>
              <a:rPr lang="ru-RU" sz="2000" b="1" i="1" dirty="0">
                <a:latin typeface="+mj-lt"/>
                <a:cs typeface="Times New Roman" pitchFamily="18" charset="0"/>
              </a:rPr>
              <a:t>исходящие от нотариуса</a:t>
            </a:r>
            <a:r>
              <a:rPr lang="ru-RU" sz="2000" dirty="0">
                <a:latin typeface="+mj-lt"/>
                <a:cs typeface="Times New Roman" pitchFamily="18" charset="0"/>
              </a:rPr>
              <a:t>, не связанные с документальным оформлением нотариального действия (запросы, ответы на запросы, поступившие нотариусу; </a:t>
            </a:r>
            <a:r>
              <a:rPr lang="ru-RU" sz="2000" b="1" i="1" dirty="0">
                <a:latin typeface="+mj-lt"/>
                <a:cs typeface="Times New Roman" pitchFamily="18" charset="0"/>
              </a:rPr>
              <a:t>извещения, письма нотариуса; </a:t>
            </a:r>
            <a:r>
              <a:rPr lang="ru-RU" sz="2000" dirty="0">
                <a:latin typeface="+mj-lt"/>
                <a:cs typeface="Times New Roman" pitchFamily="18" charset="0"/>
              </a:rPr>
              <a:t>информационные сообщения в нотариальные палаты; сопроводительные записки к статистическим отчетам; уведомления; справки и другие аналогичные документы),</a:t>
            </a:r>
            <a:r>
              <a:rPr lang="ru-RU" sz="2000" b="1" i="1" dirty="0">
                <a:latin typeface="+mj-lt"/>
                <a:cs typeface="Times New Roman" pitchFamily="18" charset="0"/>
              </a:rPr>
              <a:t> оформляются в соответствии с настоящей главой.</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323528" y="1772817"/>
            <a:ext cx="8208912" cy="460851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2500" dirty="0">
                <a:cs typeface="Times New Roman" pitchFamily="18" charset="0"/>
              </a:rPr>
              <a:t>57. …</a:t>
            </a:r>
            <a:r>
              <a:rPr lang="ru-RU" sz="2500" dirty="0"/>
              <a:t>В делах, содержащих переписку по различным вопросам, документ-ответ помещается за документом-запросом. При возобновлении переписки по определенному вопросу, начавшейся в предыдущем году, документы включаются в дело текущего года с указанием индекса дела предыдущего года. </a:t>
            </a:r>
          </a:p>
        </p:txBody>
      </p:sp>
      <p:sp>
        <p:nvSpPr>
          <p:cNvPr id="5" name="Прямоугольник 4"/>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extLst>
      <p:ext uri="{BB962C8B-B14F-4D97-AF65-F5344CB8AC3E}">
        <p14:creationId xmlns:p14="http://schemas.microsoft.com/office/powerpoint/2010/main" val="710312719"/>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539553" y="1916833"/>
          <a:ext cx="8280921" cy="2861310"/>
        </p:xfrm>
        <a:graphic>
          <a:graphicData uri="http://schemas.openxmlformats.org/drawingml/2006/table">
            <a:tbl>
              <a:tblPr/>
              <a:tblGrid>
                <a:gridCol w="824995">
                  <a:extLst>
                    <a:ext uri="{9D8B030D-6E8A-4147-A177-3AD203B41FA5}">
                      <a16:colId xmlns:a16="http://schemas.microsoft.com/office/drawing/2014/main" val="20000"/>
                    </a:ext>
                  </a:extLst>
                </a:gridCol>
                <a:gridCol w="1635141">
                  <a:extLst>
                    <a:ext uri="{9D8B030D-6E8A-4147-A177-3AD203B41FA5}">
                      <a16:colId xmlns:a16="http://schemas.microsoft.com/office/drawing/2014/main" val="20001"/>
                    </a:ext>
                  </a:extLst>
                </a:gridCol>
                <a:gridCol w="1229255">
                  <a:extLst>
                    <a:ext uri="{9D8B030D-6E8A-4147-A177-3AD203B41FA5}">
                      <a16:colId xmlns:a16="http://schemas.microsoft.com/office/drawing/2014/main" val="20002"/>
                    </a:ext>
                  </a:extLst>
                </a:gridCol>
                <a:gridCol w="1395477">
                  <a:extLst>
                    <a:ext uri="{9D8B030D-6E8A-4147-A177-3AD203B41FA5}">
                      <a16:colId xmlns:a16="http://schemas.microsoft.com/office/drawing/2014/main" val="20003"/>
                    </a:ext>
                  </a:extLst>
                </a:gridCol>
                <a:gridCol w="1329756">
                  <a:extLst>
                    <a:ext uri="{9D8B030D-6E8A-4147-A177-3AD203B41FA5}">
                      <a16:colId xmlns:a16="http://schemas.microsoft.com/office/drawing/2014/main" val="20004"/>
                    </a:ext>
                  </a:extLst>
                </a:gridCol>
                <a:gridCol w="1866297">
                  <a:extLst>
                    <a:ext uri="{9D8B030D-6E8A-4147-A177-3AD203B41FA5}">
                      <a16:colId xmlns:a16="http://schemas.microsoft.com/office/drawing/2014/main" val="20005"/>
                    </a:ext>
                  </a:extLst>
                </a:gridCol>
              </a:tblGrid>
              <a:tr h="1840230">
                <a:tc>
                  <a:txBody>
                    <a:bodyPr/>
                    <a:lstStyle/>
                    <a:p>
                      <a:pPr indent="0" algn="ctr" fontAlgn="t"/>
                      <a:r>
                        <a:rPr lang="en-US" sz="1300" dirty="0">
                          <a:effectLst/>
                          <a:latin typeface="Arial"/>
                        </a:rPr>
                        <a:t>N </a:t>
                      </a:r>
                      <a:r>
                        <a:rPr lang="ru-RU" sz="1300" dirty="0">
                          <a:effectLst/>
                          <a:latin typeface="Arial"/>
                        </a:rPr>
                        <a:t>п/п</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Дата регистрации исходящего документа</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Кому адресован документ</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Краткое содержание документа</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Номер дела, в котором находится </a:t>
                      </a:r>
                      <a:r>
                        <a:rPr lang="ru-RU" sz="1300" u="sng" dirty="0">
                          <a:effectLst/>
                          <a:latin typeface="Arial"/>
                        </a:rPr>
                        <a:t>экземпляр</a:t>
                      </a:r>
                      <a:r>
                        <a:rPr lang="ru-RU" sz="1300" dirty="0">
                          <a:effectLst/>
                          <a:latin typeface="Arial"/>
                        </a:rPr>
                        <a:t> документа</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Примечание</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560">
                <a:tc>
                  <a:txBody>
                    <a:bodyPr/>
                    <a:lstStyle/>
                    <a:p>
                      <a:pPr indent="0" algn="ctr" fontAlgn="t"/>
                      <a:r>
                        <a:rPr lang="ru-RU" sz="1300">
                          <a:effectLst/>
                          <a:latin typeface="Arial"/>
                        </a:rPr>
                        <a:t>1</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2</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b="1" dirty="0">
                          <a:effectLst/>
                          <a:latin typeface="Arial"/>
                        </a:rPr>
                        <a:t>3</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4</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5</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6</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5760">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dirty="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dirty="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fontAlgn="t"/>
                      <a:r>
                        <a:rPr lang="ru-RU" sz="1800" dirty="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dirty="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5"/>
          <p:cNvSpPr txBox="1">
            <a:spLocks noChangeArrowheads="1"/>
          </p:cNvSpPr>
          <p:nvPr/>
        </p:nvSpPr>
        <p:spPr bwMode="auto">
          <a:xfrm>
            <a:off x="539552" y="1556793"/>
            <a:ext cx="3384376" cy="307777"/>
          </a:xfrm>
          <a:prstGeom prst="rect">
            <a:avLst/>
          </a:prstGeom>
          <a:solidFill>
            <a:srgbClr val="92D050"/>
          </a:solidFill>
          <a:ln w="9525">
            <a:noFill/>
            <a:miter lim="800000"/>
            <a:headEnd/>
            <a:tailEnd/>
          </a:ln>
        </p:spPr>
        <p:txBody>
          <a:bodyPr wrap="square">
            <a:spAutoFit/>
          </a:bodyPr>
          <a:lstStyle/>
          <a:p>
            <a:pPr algn="ctr"/>
            <a:r>
              <a:rPr lang="ru-RU" sz="1400" b="1" u="sng" dirty="0">
                <a:latin typeface="Times New Roman" pitchFamily="18" charset="0"/>
                <a:cs typeface="Times New Roman" pitchFamily="18" charset="0"/>
              </a:rPr>
              <a:t>Новая редакция</a:t>
            </a:r>
          </a:p>
        </p:txBody>
      </p:sp>
      <p:sp>
        <p:nvSpPr>
          <p:cNvPr id="8" name="TextBox 6"/>
          <p:cNvSpPr txBox="1">
            <a:spLocks noChangeArrowheads="1"/>
          </p:cNvSpPr>
          <p:nvPr/>
        </p:nvSpPr>
        <p:spPr bwMode="auto">
          <a:xfrm>
            <a:off x="1187451" y="4365625"/>
            <a:ext cx="6553200" cy="369332"/>
          </a:xfrm>
          <a:prstGeom prst="rect">
            <a:avLst/>
          </a:prstGeom>
          <a:noFill/>
          <a:ln w="9525">
            <a:noFill/>
            <a:miter lim="800000"/>
            <a:headEnd/>
            <a:tailEnd/>
          </a:ln>
        </p:spPr>
        <p:txBody>
          <a:bodyPr>
            <a:spAutoFit/>
          </a:bodyPr>
          <a:lstStyle/>
          <a:p>
            <a:endParaRPr lang="ru-RU"/>
          </a:p>
        </p:txBody>
      </p:sp>
      <p:sp>
        <p:nvSpPr>
          <p:cNvPr id="9" name="TextBox 7"/>
          <p:cNvSpPr txBox="1">
            <a:spLocks noChangeArrowheads="1"/>
          </p:cNvSpPr>
          <p:nvPr/>
        </p:nvSpPr>
        <p:spPr bwMode="auto">
          <a:xfrm>
            <a:off x="1258889" y="4437064"/>
            <a:ext cx="6626225" cy="369332"/>
          </a:xfrm>
          <a:prstGeom prst="rect">
            <a:avLst/>
          </a:prstGeom>
          <a:noFill/>
          <a:ln w="9525">
            <a:noFill/>
            <a:miter lim="800000"/>
            <a:headEnd/>
            <a:tailEnd/>
          </a:ln>
        </p:spPr>
        <p:txBody>
          <a:bodyPr>
            <a:spAutoFit/>
          </a:bodyPr>
          <a:lstStyle/>
          <a:p>
            <a:endParaRPr lang="ru-RU"/>
          </a:p>
        </p:txBody>
      </p:sp>
      <p:graphicFrame>
        <p:nvGraphicFramePr>
          <p:cNvPr id="10" name="Таблица 9"/>
          <p:cNvGraphicFramePr>
            <a:graphicFrameLocks noGrp="1"/>
          </p:cNvGraphicFramePr>
          <p:nvPr/>
        </p:nvGraphicFramePr>
        <p:xfrm>
          <a:off x="539551" y="4437113"/>
          <a:ext cx="8280922" cy="2506011"/>
        </p:xfrm>
        <a:graphic>
          <a:graphicData uri="http://schemas.openxmlformats.org/drawingml/2006/table">
            <a:tbl>
              <a:tblPr/>
              <a:tblGrid>
                <a:gridCol w="870937">
                  <a:extLst>
                    <a:ext uri="{9D8B030D-6E8A-4147-A177-3AD203B41FA5}">
                      <a16:colId xmlns:a16="http://schemas.microsoft.com/office/drawing/2014/main" val="20000"/>
                    </a:ext>
                  </a:extLst>
                </a:gridCol>
                <a:gridCol w="1682220">
                  <a:extLst>
                    <a:ext uri="{9D8B030D-6E8A-4147-A177-3AD203B41FA5}">
                      <a16:colId xmlns:a16="http://schemas.microsoft.com/office/drawing/2014/main" val="20001"/>
                    </a:ext>
                  </a:extLst>
                </a:gridCol>
                <a:gridCol w="1264648">
                  <a:extLst>
                    <a:ext uri="{9D8B030D-6E8A-4147-A177-3AD203B41FA5}">
                      <a16:colId xmlns:a16="http://schemas.microsoft.com/office/drawing/2014/main" val="20002"/>
                    </a:ext>
                  </a:extLst>
                </a:gridCol>
                <a:gridCol w="1396507">
                  <a:extLst>
                    <a:ext uri="{9D8B030D-6E8A-4147-A177-3AD203B41FA5}">
                      <a16:colId xmlns:a16="http://schemas.microsoft.com/office/drawing/2014/main" val="20003"/>
                    </a:ext>
                  </a:extLst>
                </a:gridCol>
                <a:gridCol w="1407195">
                  <a:extLst>
                    <a:ext uri="{9D8B030D-6E8A-4147-A177-3AD203B41FA5}">
                      <a16:colId xmlns:a16="http://schemas.microsoft.com/office/drawing/2014/main" val="20004"/>
                    </a:ext>
                  </a:extLst>
                </a:gridCol>
                <a:gridCol w="1659415">
                  <a:extLst>
                    <a:ext uri="{9D8B030D-6E8A-4147-A177-3AD203B41FA5}">
                      <a16:colId xmlns:a16="http://schemas.microsoft.com/office/drawing/2014/main" val="20005"/>
                    </a:ext>
                  </a:extLst>
                </a:gridCol>
              </a:tblGrid>
              <a:tr h="1451610">
                <a:tc>
                  <a:txBody>
                    <a:bodyPr/>
                    <a:lstStyle/>
                    <a:p>
                      <a:pPr indent="0" algn="ctr" fontAlgn="t"/>
                      <a:r>
                        <a:rPr lang="en-US" sz="1300" dirty="0">
                          <a:effectLst/>
                          <a:latin typeface="Arial"/>
                        </a:rPr>
                        <a:t>N </a:t>
                      </a:r>
                      <a:r>
                        <a:rPr lang="ru-RU" sz="1300" dirty="0">
                          <a:effectLst/>
                          <a:latin typeface="Arial"/>
                        </a:rPr>
                        <a:t>п/п</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Дата регистрации исходящего документа</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Кому адресован документ</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Краткое содержание документа</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dirty="0">
                          <a:effectLst/>
                          <a:latin typeface="Arial"/>
                        </a:rPr>
                        <a:t>Номер дела, в котором находится копия документа</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Примечание</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9009">
                <a:tc>
                  <a:txBody>
                    <a:bodyPr/>
                    <a:lstStyle/>
                    <a:p>
                      <a:pPr indent="0" algn="ctr" fontAlgn="t"/>
                      <a:r>
                        <a:rPr lang="ru-RU" sz="1300">
                          <a:effectLst/>
                          <a:latin typeface="Arial"/>
                        </a:rPr>
                        <a:t>1</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2</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3</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4</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5</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fontAlgn="t"/>
                      <a:r>
                        <a:rPr lang="ru-RU" sz="1300">
                          <a:effectLst/>
                          <a:latin typeface="Arial"/>
                        </a:rPr>
                        <a:t>6</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7696">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7696">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ru-RU" sz="1800" dirty="0">
                          <a:effectLst/>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TextBox 10"/>
          <p:cNvSpPr txBox="1">
            <a:spLocks noChangeArrowheads="1"/>
          </p:cNvSpPr>
          <p:nvPr/>
        </p:nvSpPr>
        <p:spPr bwMode="auto">
          <a:xfrm>
            <a:off x="539552" y="4149081"/>
            <a:ext cx="3384376" cy="307777"/>
          </a:xfrm>
          <a:prstGeom prst="rect">
            <a:avLst/>
          </a:prstGeom>
          <a:solidFill>
            <a:srgbClr val="FF3300"/>
          </a:solidFill>
          <a:ln w="9525">
            <a:noFill/>
            <a:miter lim="800000"/>
            <a:headEnd/>
            <a:tailEnd/>
          </a:ln>
        </p:spPr>
        <p:txBody>
          <a:bodyPr wrap="square">
            <a:spAutoFit/>
          </a:bodyPr>
          <a:lstStyle/>
          <a:p>
            <a:pPr algn="ctr"/>
            <a:r>
              <a:rPr lang="ru-RU" sz="1400" b="1" u="sng" dirty="0">
                <a:latin typeface="Times New Roman" pitchFamily="18" charset="0"/>
                <a:cs typeface="Times New Roman" pitchFamily="18" charset="0"/>
              </a:rPr>
              <a:t>Старая редакция</a:t>
            </a:r>
          </a:p>
        </p:txBody>
      </p:sp>
      <p:sp>
        <p:nvSpPr>
          <p:cNvPr id="12" name="Горизонтальный свиток 11"/>
          <p:cNvSpPr/>
          <p:nvPr/>
        </p:nvSpPr>
        <p:spPr>
          <a:xfrm>
            <a:off x="539552" y="116633"/>
            <a:ext cx="8064896" cy="1224136"/>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3" name="TextBox 1"/>
          <p:cNvSpPr txBox="1">
            <a:spLocks noChangeArrowheads="1"/>
          </p:cNvSpPr>
          <p:nvPr/>
        </p:nvSpPr>
        <p:spPr bwMode="auto">
          <a:xfrm>
            <a:off x="539552" y="116633"/>
            <a:ext cx="7777163" cy="1015663"/>
          </a:xfrm>
          <a:prstGeom prst="rect">
            <a:avLst/>
          </a:prstGeom>
          <a:noFill/>
          <a:ln w="9525">
            <a:noFill/>
            <a:miter lim="800000"/>
            <a:headEnd/>
            <a:tailEnd/>
          </a:ln>
        </p:spPr>
        <p:txBody>
          <a:bodyPr wrap="square">
            <a:spAutoFit/>
          </a:bodyPr>
          <a:lstStyle/>
          <a:p>
            <a:pPr algn="ctr"/>
            <a:r>
              <a:rPr lang="ru-RU" sz="1200" b="1"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ctr"/>
            <a:r>
              <a:rPr lang="ru-RU" sz="2400" b="1" dirty="0">
                <a:latin typeface="Times New Roman" pitchFamily="18" charset="0"/>
                <a:cs typeface="Times New Roman" pitchFamily="18" charset="0"/>
              </a:rPr>
              <a:t>Образец журнала регистрации исходящей корреспонденции</a:t>
            </a:r>
          </a:p>
        </p:txBody>
      </p:sp>
      <p:sp>
        <p:nvSpPr>
          <p:cNvPr id="14" name="Прямоугольник 13"/>
          <p:cNvSpPr/>
          <p:nvPr/>
        </p:nvSpPr>
        <p:spPr>
          <a:xfrm>
            <a:off x="7236296" y="1484784"/>
            <a:ext cx="1709314" cy="338554"/>
          </a:xfrm>
          <a:prstGeom prst="rect">
            <a:avLst/>
          </a:prstGeom>
        </p:spPr>
        <p:txBody>
          <a:bodyPr wrap="none">
            <a:spAutoFit/>
          </a:bodyPr>
          <a:lstStyle/>
          <a:p>
            <a:r>
              <a:rPr lang="ru-RU" sz="1600" b="1" dirty="0">
                <a:latin typeface="Times New Roman" pitchFamily="18" charset="0"/>
                <a:cs typeface="Times New Roman" pitchFamily="18" charset="0"/>
              </a:rPr>
              <a:t>Приложение N 5</a:t>
            </a:r>
            <a:endParaRPr lang="ru-RU" sz="1600" dirty="0"/>
          </a:p>
        </p:txBody>
      </p:sp>
    </p:spTree>
    <p:extLst>
      <p:ext uri="{BB962C8B-B14F-4D97-AF65-F5344CB8AC3E}">
        <p14:creationId xmlns:p14="http://schemas.microsoft.com/office/powerpoint/2010/main" val="1944065064"/>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700809"/>
            <a:ext cx="4536504" cy="646331"/>
          </a:xfrm>
          <a:prstGeom prst="rect">
            <a:avLst/>
          </a:prstGeom>
          <a:noFill/>
        </p:spPr>
        <p:txBody>
          <a:bodyPr wrap="square" rtlCol="0">
            <a:spAutoFit/>
          </a:bodyPr>
          <a:lstStyle/>
          <a:p>
            <a:endParaRPr lang="ru-RU" dirty="0"/>
          </a:p>
          <a:p>
            <a:endParaRPr lang="ru-RU" dirty="0"/>
          </a:p>
        </p:txBody>
      </p:sp>
      <p:sp>
        <p:nvSpPr>
          <p:cNvPr id="13" name="Вертикальный свиток 12"/>
          <p:cNvSpPr/>
          <p:nvPr/>
        </p:nvSpPr>
        <p:spPr>
          <a:xfrm>
            <a:off x="179512" y="1556793"/>
            <a:ext cx="4536504" cy="4896544"/>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4" name="Вертикальный свиток 13"/>
          <p:cNvSpPr/>
          <p:nvPr/>
        </p:nvSpPr>
        <p:spPr>
          <a:xfrm>
            <a:off x="4644008" y="1628800"/>
            <a:ext cx="4283968" cy="4752528"/>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5" name="TextBox 1"/>
          <p:cNvSpPr txBox="1">
            <a:spLocks noChangeArrowheads="1"/>
          </p:cNvSpPr>
          <p:nvPr/>
        </p:nvSpPr>
        <p:spPr bwMode="auto">
          <a:xfrm>
            <a:off x="755576" y="2780929"/>
            <a:ext cx="3384376" cy="3970318"/>
          </a:xfrm>
          <a:prstGeom prst="rect">
            <a:avLst/>
          </a:prstGeom>
          <a:noFill/>
          <a:ln w="9525">
            <a:noFill/>
            <a:miter lim="800000"/>
            <a:headEnd/>
            <a:tailEnd/>
          </a:ln>
        </p:spPr>
        <p:txBody>
          <a:bodyPr wrap="square">
            <a:spAutoFit/>
          </a:bodyPr>
          <a:lstStyle/>
          <a:p>
            <a:pPr algn="ctr"/>
            <a:r>
              <a:rPr lang="ru-RU" dirty="0">
                <a:latin typeface="Times New Roman" pitchFamily="18" charset="0"/>
                <a:cs typeface="Times New Roman" pitchFamily="18" charset="0"/>
              </a:rPr>
              <a:t>25. Документы, подлежащие специальному учету, </a:t>
            </a:r>
            <a:r>
              <a:rPr lang="ru-RU" u="sng" dirty="0">
                <a:latin typeface="Times New Roman" pitchFamily="18" charset="0"/>
                <a:cs typeface="Times New Roman" pitchFamily="18" charset="0"/>
              </a:rPr>
              <a:t>поступившие по почте,</a:t>
            </a:r>
            <a:r>
              <a:rPr lang="ru-RU" dirty="0">
                <a:latin typeface="Times New Roman" pitchFamily="18" charset="0"/>
                <a:cs typeface="Times New Roman" pitchFamily="18" charset="0"/>
              </a:rPr>
              <a:t> сначала регистрируются в журнале регистрации входящей корреспонденции, а затем - в книге специального учета. </a:t>
            </a:r>
          </a:p>
          <a:p>
            <a:pPr algn="ctr"/>
            <a:r>
              <a:rPr lang="ru-RU" dirty="0">
                <a:latin typeface="Times New Roman" pitchFamily="18" charset="0"/>
                <a:cs typeface="Times New Roman" pitchFamily="18" charset="0"/>
              </a:rPr>
              <a:t>Документы, </a:t>
            </a:r>
            <a:r>
              <a:rPr lang="ru-RU" u="sng" dirty="0">
                <a:latin typeface="Times New Roman" pitchFamily="18" charset="0"/>
                <a:cs typeface="Times New Roman" pitchFamily="18" charset="0"/>
              </a:rPr>
              <a:t>принятые на личном приеме</a:t>
            </a:r>
            <a:r>
              <a:rPr lang="ru-RU" dirty="0">
                <a:latin typeface="Times New Roman" pitchFamily="18" charset="0"/>
                <a:cs typeface="Times New Roman" pitchFamily="18" charset="0"/>
              </a:rPr>
              <a:t> и подлежащие специальному учету, в журнале регистрации входящей корреспонденции не регистрируются.</a:t>
            </a:r>
            <a:r>
              <a:rPr lang="ru-RU" dirty="0"/>
              <a:t> </a:t>
            </a:r>
          </a:p>
          <a:p>
            <a:endParaRPr lang="ru-RU" dirty="0"/>
          </a:p>
        </p:txBody>
      </p:sp>
      <p:sp>
        <p:nvSpPr>
          <p:cNvPr id="16" name="TextBox 3"/>
          <p:cNvSpPr txBox="1">
            <a:spLocks noChangeArrowheads="1"/>
          </p:cNvSpPr>
          <p:nvPr/>
        </p:nvSpPr>
        <p:spPr bwMode="auto">
          <a:xfrm>
            <a:off x="5220074" y="2852938"/>
            <a:ext cx="3168351" cy="2031325"/>
          </a:xfrm>
          <a:prstGeom prst="rect">
            <a:avLst/>
          </a:prstGeom>
          <a:noFill/>
          <a:ln w="9525">
            <a:noFill/>
            <a:miter lim="800000"/>
            <a:headEnd/>
            <a:tailEnd/>
          </a:ln>
        </p:spPr>
        <p:txBody>
          <a:bodyPr wrap="square">
            <a:spAutoFit/>
          </a:bodyPr>
          <a:lstStyle/>
          <a:p>
            <a:pPr algn="ctr"/>
            <a:r>
              <a:rPr lang="ru-RU" dirty="0">
                <a:latin typeface="Times New Roman" pitchFamily="18" charset="0"/>
                <a:cs typeface="Times New Roman" pitchFamily="18" charset="0"/>
              </a:rPr>
              <a:t>25. Документы, подлежащие специальному учету, по-</a:t>
            </a:r>
          </a:p>
          <a:p>
            <a:pPr algn="ctr"/>
            <a:r>
              <a:rPr lang="ru-RU" dirty="0">
                <a:latin typeface="Times New Roman" pitchFamily="18" charset="0"/>
                <a:cs typeface="Times New Roman" pitchFamily="18" charset="0"/>
              </a:rPr>
              <a:t>ступившие по почте, сначала регистрируются в журнале регистрации входящей корреспонденции, а затем – в </a:t>
            </a:r>
          </a:p>
          <a:p>
            <a:pPr algn="ctr"/>
            <a:r>
              <a:rPr lang="ru-RU" dirty="0">
                <a:latin typeface="Times New Roman" pitchFamily="18" charset="0"/>
                <a:cs typeface="Times New Roman" pitchFamily="18" charset="0"/>
              </a:rPr>
              <a:t>книге специального учета.</a:t>
            </a:r>
          </a:p>
        </p:txBody>
      </p:sp>
      <p:sp>
        <p:nvSpPr>
          <p:cNvPr id="17" name="Прямоугольник 16"/>
          <p:cNvSpPr/>
          <p:nvPr/>
        </p:nvSpPr>
        <p:spPr>
          <a:xfrm>
            <a:off x="827584" y="2276872"/>
            <a:ext cx="3024336"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100" b="1" u="sng" dirty="0">
                <a:solidFill>
                  <a:schemeClr val="tx1"/>
                </a:solidFill>
                <a:latin typeface="Times New Roman" pitchFamily="18" charset="0"/>
                <a:cs typeface="Times New Roman" pitchFamily="18" charset="0"/>
              </a:rPr>
              <a:t>п. 25 Новая редакция </a:t>
            </a:r>
          </a:p>
        </p:txBody>
      </p:sp>
      <p:sp>
        <p:nvSpPr>
          <p:cNvPr id="18" name="Прямоугольник 17"/>
          <p:cNvSpPr/>
          <p:nvPr/>
        </p:nvSpPr>
        <p:spPr>
          <a:xfrm>
            <a:off x="5364088" y="2348880"/>
            <a:ext cx="2952328"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100" b="1" u="sng" dirty="0">
                <a:solidFill>
                  <a:schemeClr val="tx1"/>
                </a:solidFill>
                <a:latin typeface="Times New Roman" pitchFamily="18" charset="0"/>
                <a:cs typeface="Times New Roman" pitchFamily="18" charset="0"/>
              </a:rPr>
              <a:t>п.25 Старая редакция </a:t>
            </a:r>
          </a:p>
        </p:txBody>
      </p:sp>
      <p:sp>
        <p:nvSpPr>
          <p:cNvPr id="10" name="Прямоугольник 9"/>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95536" y="1772816"/>
            <a:ext cx="3744416" cy="475514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900" dirty="0">
                <a:latin typeface="Times New Roman" pitchFamily="18" charset="0"/>
                <a:cs typeface="Times New Roman" pitchFamily="18" charset="0"/>
              </a:rPr>
              <a:t>30. Поступившее обращение (документ)считается исполненным, если решены все поставленные в нем вопросы и в случае необходимости дан ответ заявителю. </a:t>
            </a:r>
          </a:p>
          <a:p>
            <a:pPr algn="just"/>
            <a:r>
              <a:rPr lang="ru-RU" sz="1900" dirty="0">
                <a:latin typeface="Times New Roman" pitchFamily="18" charset="0"/>
                <a:cs typeface="Times New Roman" pitchFamily="18" charset="0"/>
              </a:rPr>
              <a:t>Обращение (документ), экземпляр ответа на него, другие связанные с ним документы помещаются в дело. На экземпляре обращения (документа), </a:t>
            </a:r>
            <a:r>
              <a:rPr lang="ru-RU" sz="1900" b="1" u="sng" dirty="0">
                <a:latin typeface="Times New Roman" pitchFamily="18" charset="0"/>
                <a:cs typeface="Times New Roman" pitchFamily="18" charset="0"/>
              </a:rPr>
              <a:t>не требующего ответа,</a:t>
            </a:r>
            <a:r>
              <a:rPr lang="ru-RU" sz="1900" b="1" dirty="0">
                <a:latin typeface="Times New Roman" pitchFamily="18" charset="0"/>
                <a:cs typeface="Times New Roman" pitchFamily="18" charset="0"/>
              </a:rPr>
              <a:t> </a:t>
            </a:r>
            <a:r>
              <a:rPr lang="ru-RU" sz="1900" b="1" u="sng" dirty="0">
                <a:latin typeface="Times New Roman" pitchFamily="18" charset="0"/>
                <a:cs typeface="Times New Roman" pitchFamily="18" charset="0"/>
              </a:rPr>
              <a:t>проставляется соответствующая отметка</a:t>
            </a:r>
            <a:r>
              <a:rPr lang="ru-RU" sz="1900" dirty="0">
                <a:latin typeface="Times New Roman" pitchFamily="18" charset="0"/>
                <a:cs typeface="Times New Roman" pitchFamily="18" charset="0"/>
              </a:rPr>
              <a:t>, содержащая дату и подпись нотариуса. </a:t>
            </a:r>
          </a:p>
          <a:p>
            <a:endParaRPr lang="ru-RU" dirty="0"/>
          </a:p>
        </p:txBody>
      </p:sp>
      <p:sp>
        <p:nvSpPr>
          <p:cNvPr id="5" name="TextBox 2"/>
          <p:cNvSpPr txBox="1">
            <a:spLocks noChangeArrowheads="1"/>
          </p:cNvSpPr>
          <p:nvPr/>
        </p:nvSpPr>
        <p:spPr bwMode="auto">
          <a:xfrm>
            <a:off x="5076056" y="1772816"/>
            <a:ext cx="3743325" cy="480131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dirty="0">
                <a:latin typeface="Times New Roman" pitchFamily="18" charset="0"/>
                <a:cs typeface="Times New Roman" pitchFamily="18" charset="0"/>
              </a:rPr>
              <a:t>30. Поступившее обращение (документ) считается исполненным, если решены все поставленные в нем вопросы и в случае необходимости дан ответ заявителю.</a:t>
            </a:r>
          </a:p>
          <a:p>
            <a:pPr algn="just"/>
            <a:r>
              <a:rPr lang="ru-RU" dirty="0">
                <a:latin typeface="Times New Roman" pitchFamily="18" charset="0"/>
                <a:cs typeface="Times New Roman" pitchFamily="18" charset="0"/>
              </a:rPr>
              <a:t>Обращение (документ), копия ответа на него, другие  связанные с ним документы помещаются в дело с отметкой «в дело». Отметка должна содержать дату и личную подпись нотариуса. </a:t>
            </a:r>
            <a:r>
              <a:rPr lang="ru-RU" b="1" u="sng" dirty="0">
                <a:latin typeface="Times New Roman" pitchFamily="18" charset="0"/>
                <a:cs typeface="Times New Roman" pitchFamily="18" charset="0"/>
              </a:rPr>
              <a:t>В случае отсутствия ответа заявителю </a:t>
            </a:r>
          </a:p>
          <a:p>
            <a:pPr algn="just"/>
            <a:r>
              <a:rPr lang="ru-RU" b="1" u="sng" dirty="0">
                <a:latin typeface="Times New Roman" pitchFamily="18" charset="0"/>
                <a:cs typeface="Times New Roman" pitchFamily="18" charset="0"/>
              </a:rPr>
              <a:t>составляется справка </a:t>
            </a:r>
            <a:r>
              <a:rPr lang="ru-RU" dirty="0">
                <a:latin typeface="Times New Roman" pitchFamily="18" charset="0"/>
                <a:cs typeface="Times New Roman" pitchFamily="18" charset="0"/>
              </a:rPr>
              <a:t>о результатах рассмотрения обращения (документа), которую подписывает нотариус.</a:t>
            </a:r>
          </a:p>
        </p:txBody>
      </p:sp>
      <p:sp>
        <p:nvSpPr>
          <p:cNvPr id="6" name="TextBox 3"/>
          <p:cNvSpPr txBox="1">
            <a:spLocks noChangeArrowheads="1"/>
          </p:cNvSpPr>
          <p:nvPr/>
        </p:nvSpPr>
        <p:spPr bwMode="auto">
          <a:xfrm>
            <a:off x="395536" y="1268760"/>
            <a:ext cx="3744416"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b="1" i="1" u="sng" dirty="0">
                <a:solidFill>
                  <a:schemeClr val="tx1"/>
                </a:solidFill>
                <a:latin typeface="Times New Roman" pitchFamily="18" charset="0"/>
                <a:cs typeface="Times New Roman" pitchFamily="18" charset="0"/>
              </a:rPr>
              <a:t>Новая редакция</a:t>
            </a:r>
          </a:p>
        </p:txBody>
      </p:sp>
      <p:sp>
        <p:nvSpPr>
          <p:cNvPr id="7" name="TextBox 4"/>
          <p:cNvSpPr txBox="1">
            <a:spLocks noChangeArrowheads="1"/>
          </p:cNvSpPr>
          <p:nvPr/>
        </p:nvSpPr>
        <p:spPr bwMode="auto">
          <a:xfrm>
            <a:off x="5148064" y="1340768"/>
            <a:ext cx="3672408"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b="1" i="1" u="sng" dirty="0">
                <a:solidFill>
                  <a:schemeClr val="tx1"/>
                </a:solidFill>
                <a:latin typeface="Times New Roman" pitchFamily="18" charset="0"/>
                <a:cs typeface="Times New Roman" pitchFamily="18" charset="0"/>
              </a:rPr>
              <a:t>Старая редакция</a:t>
            </a:r>
          </a:p>
        </p:txBody>
      </p:sp>
      <p:cxnSp>
        <p:nvCxnSpPr>
          <p:cNvPr id="9" name="Прямая соединительная линия 8"/>
          <p:cNvCxnSpPr/>
          <p:nvPr/>
        </p:nvCxnSpPr>
        <p:spPr>
          <a:xfrm>
            <a:off x="4644008" y="764704"/>
            <a:ext cx="0" cy="6093296"/>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251520" y="260649"/>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одним вырезанным углом 2"/>
          <p:cNvSpPr/>
          <p:nvPr/>
        </p:nvSpPr>
        <p:spPr>
          <a:xfrm>
            <a:off x="323528" y="1412776"/>
            <a:ext cx="8352928" cy="52292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500" dirty="0">
                <a:solidFill>
                  <a:schemeClr val="tx1"/>
                </a:solidFill>
              </a:rPr>
              <a:t>36. На документах, подтверждающих совершение нотариального действия, запросах нотариуса об истребовании сведений и документов в связи с совершаемым нотариальным действием, на уведомлениях, адресованных органам государственной власти и местного самоуправления, в иных случаях, предусмотренных законодательством или определенных Правилами, подпись нотариуса заверяется оттиском печати с воспроизведением Государственного герба Российской Федерации. На иных документах подпись нотариуса может быть заверена оттиском печати без воспроизведения Государственного герба Российской Федерации.</a:t>
            </a:r>
            <a:br>
              <a:rPr lang="ru-RU" sz="2500" dirty="0">
                <a:solidFill>
                  <a:schemeClr val="tx1"/>
                </a:solidFill>
              </a:rPr>
            </a:br>
            <a:br>
              <a:rPr lang="ru-RU" sz="2500" dirty="0">
                <a:solidFill>
                  <a:schemeClr val="tx1"/>
                </a:solidFill>
              </a:rPr>
            </a:br>
            <a:endParaRPr lang="ru-RU" sz="2500" dirty="0">
              <a:solidFill>
                <a:schemeClr val="tx1"/>
              </a:solidFill>
            </a:endParaRPr>
          </a:p>
        </p:txBody>
      </p:sp>
      <p:sp>
        <p:nvSpPr>
          <p:cNvPr id="4" name="Прямоугольник 3"/>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395536" y="1340768"/>
            <a:ext cx="8568952" cy="551723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b="1" dirty="0"/>
          </a:p>
        </p:txBody>
      </p:sp>
      <p:sp>
        <p:nvSpPr>
          <p:cNvPr id="5" name="Прямоугольник 4"/>
          <p:cNvSpPr/>
          <p:nvPr/>
        </p:nvSpPr>
        <p:spPr>
          <a:xfrm>
            <a:off x="1259632" y="1628800"/>
            <a:ext cx="7488832" cy="4308872"/>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2000" dirty="0">
                <a:solidFill>
                  <a:schemeClr val="accent4">
                    <a:lumMod val="75000"/>
                  </a:schemeClr>
                </a:solidFill>
                <a:latin typeface="Times New Roman" pitchFamily="18" charset="0"/>
                <a:cs typeface="Times New Roman" pitchFamily="18" charset="0"/>
              </a:rPr>
              <a:t>       </a:t>
            </a:r>
          </a:p>
          <a:p>
            <a:r>
              <a:rPr lang="ru-RU" sz="2000" dirty="0">
                <a:solidFill>
                  <a:schemeClr val="accent4">
                    <a:lumMod val="60000"/>
                    <a:lumOff val="40000"/>
                  </a:schemeClr>
                </a:solidFill>
                <a:latin typeface="Times New Roman" pitchFamily="18" charset="0"/>
                <a:cs typeface="Times New Roman" pitchFamily="18" charset="0"/>
              </a:rPr>
              <a:t> </a:t>
            </a:r>
          </a:p>
          <a:p>
            <a:r>
              <a:rPr lang="ru-RU" dirty="0">
                <a:solidFill>
                  <a:srgbClr val="7030A0"/>
                </a:solidFill>
                <a:latin typeface="Times New Roman" pitchFamily="18" charset="0"/>
                <a:cs typeface="Times New Roman" pitchFamily="18" charset="0"/>
              </a:rPr>
              <a:t>      </a:t>
            </a:r>
            <a:r>
              <a:rPr lang="ru-RU" dirty="0">
                <a:latin typeface="Times New Roman" pitchFamily="18" charset="0"/>
                <a:cs typeface="Times New Roman" pitchFamily="18" charset="0"/>
              </a:rPr>
              <a:t>12. Нормативные правовые акты федеральных органов исполнительной власти вступают в силу одновременно на всей территории Российской Федерации по истечении десяти дней после дня их </a:t>
            </a:r>
            <a:r>
              <a:rPr lang="ru-RU" dirty="0">
                <a:latin typeface="Times New Roman" pitchFamily="18" charset="0"/>
                <a:cs typeface="Times New Roman" pitchFamily="18" charset="0"/>
                <a:hlinkClick r:id="rId2"/>
              </a:rPr>
              <a:t>официального опубликования</a:t>
            </a:r>
            <a:r>
              <a:rPr lang="ru-RU" dirty="0">
                <a:latin typeface="Times New Roman" pitchFamily="18" charset="0"/>
                <a:cs typeface="Times New Roman" pitchFamily="18" charset="0"/>
              </a:rPr>
              <a:t>, если самими актами не установлен другой порядок вступления их в силу.</a:t>
            </a:r>
          </a:p>
          <a:p>
            <a:r>
              <a:rPr lang="ru-RU" dirty="0">
                <a:latin typeface="Times New Roman" pitchFamily="18" charset="0"/>
                <a:cs typeface="Times New Roman" pitchFamily="18" charset="0"/>
              </a:rPr>
              <a:t>       Нормативные правовые акты федеральных органов исполнительной власти, содержащие сведения, составляющие  </a:t>
            </a:r>
            <a:r>
              <a:rPr lang="ru-RU" dirty="0">
                <a:latin typeface="Times New Roman" pitchFamily="18" charset="0"/>
                <a:cs typeface="Times New Roman" pitchFamily="18" charset="0"/>
                <a:hlinkClick r:id="rId3"/>
              </a:rPr>
              <a:t>государственную тайну</a:t>
            </a:r>
            <a:r>
              <a:rPr lang="ru-RU" dirty="0">
                <a:latin typeface="Times New Roman" pitchFamily="18" charset="0"/>
                <a:cs typeface="Times New Roman" pitchFamily="18" charset="0"/>
              </a:rPr>
              <a:t>, или сведения </a:t>
            </a:r>
            <a:r>
              <a:rPr lang="ru-RU" dirty="0">
                <a:latin typeface="Times New Roman" pitchFamily="18" charset="0"/>
                <a:cs typeface="Times New Roman" pitchFamily="18" charset="0"/>
                <a:hlinkClick r:id="rId4"/>
              </a:rPr>
              <a:t>конфиденциального характера</a:t>
            </a:r>
            <a:r>
              <a:rPr lang="ru-RU" dirty="0">
                <a:latin typeface="Times New Roman" pitchFamily="18" charset="0"/>
                <a:cs typeface="Times New Roman" pitchFamily="18" charset="0"/>
              </a:rPr>
              <a:t> и не подлежащие в связи с этим официальному опубликованию, прошедшие государственную регистрацию в Министерстве юстиции Российской Федерации, вступают в силу со дня государственной регистрации и присвоения номера, если самими актами не установлен более поздний срок их вступления в силу.</a:t>
            </a:r>
            <a:br>
              <a:rPr lang="ru-RU" dirty="0">
                <a:latin typeface="Times New Roman" pitchFamily="18" charset="0"/>
                <a:cs typeface="Times New Roman" pitchFamily="18" charset="0"/>
              </a:rPr>
            </a:br>
            <a:r>
              <a:rPr lang="ru-RU" b="1" dirty="0">
                <a:ln>
                  <a:prstDash val="solid"/>
                </a:ln>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т.о. Новые ПНД с 06 мая 2014 года.</a:t>
            </a:r>
          </a:p>
        </p:txBody>
      </p:sp>
      <p:sp>
        <p:nvSpPr>
          <p:cNvPr id="8" name="Скругленный прямоугольник 7"/>
          <p:cNvSpPr/>
          <p:nvPr/>
        </p:nvSpPr>
        <p:spPr>
          <a:xfrm>
            <a:off x="323528" y="188641"/>
            <a:ext cx="8208912" cy="115212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b="1" dirty="0">
              <a:ln>
                <a:prstDash val="solid"/>
              </a:ln>
              <a:solidFill>
                <a:srgbClr val="00B050"/>
              </a:solidFill>
              <a:effectLst>
                <a:outerShdw blurRad="88000" dist="50800" dir="5040000" algn="tl">
                  <a:schemeClr val="accent4">
                    <a:tint val="80000"/>
                    <a:satMod val="250000"/>
                    <a:alpha val="45000"/>
                  </a:schemeClr>
                </a:outerShdw>
              </a:effectLst>
            </a:endParaRPr>
          </a:p>
          <a:p>
            <a:pPr algn="ctr"/>
            <a:r>
              <a:rPr lang="ru-RU" u="sng" dirty="0">
                <a:ln>
                  <a:prstDash val="solid"/>
                </a:ln>
                <a:solidFill>
                  <a:schemeClr val="tx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Указ Президента РФ от 23 мая 1996 г. N 763</a:t>
            </a:r>
            <a:br>
              <a:rPr lang="ru-RU" dirty="0">
                <a:ln>
                  <a:prstDash val="solid"/>
                </a:ln>
                <a:solidFill>
                  <a:schemeClr val="tx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br>
            <a:r>
              <a:rPr lang="ru-RU" dirty="0">
                <a:ln>
                  <a:prstDash val="solid"/>
                </a:ln>
                <a:solidFill>
                  <a:schemeClr val="tx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"О порядке опубликования и вступления в силу актов Президента Российской Федерации, Правительства Российской Федерации и нормативных правовых актов федеральных органов исполнительной власти"</a:t>
            </a:r>
            <a:br>
              <a:rPr lang="ru-RU" dirty="0">
                <a:ln>
                  <a:prstDash val="solid"/>
                </a:ln>
                <a:solidFill>
                  <a:schemeClr val="tx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br>
            <a:endParaRPr lang="ru-RU" dirty="0">
              <a:ln>
                <a:prstDash val="solid"/>
              </a:ln>
              <a:solidFill>
                <a:schemeClr val="tx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179512" y="1484785"/>
            <a:ext cx="8856984" cy="482453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3200" dirty="0"/>
              <a:t>82. Все экземпляры описи дел подписываются нотариусом, занимающимся частной практикой, или уполномоченным лицом в государственной нотариальной конторе с проставлением даты, подпись нотариуса заверяется оттиском печати нотариуса с воспроизведением Государственного герба Российской Федерации.</a:t>
            </a:r>
            <a:endParaRPr lang="ru-RU" sz="3000" dirty="0">
              <a:solidFill>
                <a:schemeClr val="tx1"/>
              </a:solidFill>
            </a:endParaRPr>
          </a:p>
        </p:txBody>
      </p:sp>
      <p:sp>
        <p:nvSpPr>
          <p:cNvPr id="10" name="Прямоугольник 9"/>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3"/>
            <a:ext cx="8676456" cy="6565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sz="1400" i="1" dirty="0">
                <a:solidFill>
                  <a:schemeClr val="tx1"/>
                </a:solidFill>
              </a:rPr>
              <a:t> </a:t>
            </a:r>
            <a:r>
              <a:rPr lang="ru-RU" sz="1400" i="1" u="sng" dirty="0">
                <a:solidFill>
                  <a:schemeClr val="tx1"/>
                </a:solidFill>
              </a:rPr>
              <a:t>МИНИСТЕРСТВО ЮСТИЦИИ РОССИЙСКОЙ ФЕДЕРАЦИИ  ПРИКАЗ от 16 апреля 2014 г. N 78</a:t>
            </a:r>
            <a:br>
              <a:rPr lang="ru-RU" sz="1400" i="1" u="sng" dirty="0">
                <a:solidFill>
                  <a:schemeClr val="tx1"/>
                </a:solidFill>
              </a:rPr>
            </a:br>
            <a:r>
              <a:rPr lang="ru-RU" sz="1400" i="1" dirty="0">
                <a:solidFill>
                  <a:schemeClr val="tx1"/>
                </a:solidFill>
              </a:rPr>
              <a:t>                                   </a:t>
            </a:r>
            <a:r>
              <a:rPr lang="ru-RU" sz="1400" i="1" u="sng" dirty="0">
                <a:solidFill>
                  <a:schemeClr val="tx1"/>
                </a:solidFill>
              </a:rPr>
              <a:t>ОБ УТВЕРЖДЕНИИ ПРАВИЛ НОТАРИАЛЬНОГО ДЕЛОПРОИЗВОДСТВА</a:t>
            </a:r>
          </a:p>
        </p:txBody>
      </p:sp>
      <p:pic>
        <p:nvPicPr>
          <p:cNvPr id="3" name="Рисунок 2" descr="Новый рисунок (2).bmp"/>
          <p:cNvPicPr>
            <a:picLocks noChangeAspect="1"/>
          </p:cNvPicPr>
          <p:nvPr/>
        </p:nvPicPr>
        <p:blipFill>
          <a:blip r:embed="rId2" cstate="print"/>
          <a:stretch>
            <a:fillRect/>
          </a:stretch>
        </p:blipFill>
        <p:spPr>
          <a:xfrm>
            <a:off x="251520" y="908721"/>
            <a:ext cx="8352928" cy="2952328"/>
          </a:xfrm>
          <a:prstGeom prst="rect">
            <a:avLst/>
          </a:prstGeom>
        </p:spPr>
      </p:pic>
      <p:sp>
        <p:nvSpPr>
          <p:cNvPr id="5" name="Скругленный прямоугольник 4"/>
          <p:cNvSpPr/>
          <p:nvPr/>
        </p:nvSpPr>
        <p:spPr>
          <a:xfrm>
            <a:off x="251520" y="4149081"/>
            <a:ext cx="871296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t>Приказ Министерства юстиции Российской Федерации (Минюст России) от 19 декабря 2013 г. N 229 г. Москва "Об утверждении Примерной номенклатуры дел государственной нотариальной конторы и нотариуса, занимающегося частной практикой"</a:t>
            </a:r>
            <a:endParaRPr lang="ru-RU" sz="1600" dirty="0"/>
          </a:p>
        </p:txBody>
      </p:sp>
      <p:pic>
        <p:nvPicPr>
          <p:cNvPr id="6" name="Рисунок 5" descr="Новый рисунок (1).bmp"/>
          <p:cNvPicPr>
            <a:picLocks noChangeAspect="1"/>
          </p:cNvPicPr>
          <p:nvPr/>
        </p:nvPicPr>
        <p:blipFill>
          <a:blip r:embed="rId3" cstate="print"/>
          <a:stretch>
            <a:fillRect/>
          </a:stretch>
        </p:blipFill>
        <p:spPr>
          <a:xfrm>
            <a:off x="467544" y="5085185"/>
            <a:ext cx="8280920" cy="923259"/>
          </a:xfrm>
          <a:prstGeom prst="rect">
            <a:avLst/>
          </a:prstGeo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504" y="620688"/>
            <a:ext cx="8856984" cy="53285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300" dirty="0">
                <a:latin typeface="Times New Roman" pitchFamily="18" charset="0"/>
                <a:cs typeface="Times New Roman" pitchFamily="18" charset="0"/>
              </a:rPr>
              <a:t> </a:t>
            </a:r>
            <a:r>
              <a:rPr lang="ru-RU" sz="2200" i="1" u="sng" dirty="0">
                <a:latin typeface="Times New Roman" pitchFamily="18" charset="0"/>
                <a:cs typeface="Times New Roman" pitchFamily="18" charset="0"/>
              </a:rPr>
              <a:t>Приказ Министерства культуры РФ от 25 августа 2010 г. N 558 </a:t>
            </a:r>
            <a:r>
              <a:rPr lang="ru-RU" sz="2200" i="1" dirty="0">
                <a:latin typeface="Times New Roman" pitchFamily="18" charset="0"/>
                <a:cs typeface="Times New Roman" pitchFamily="18" charset="0"/>
              </a:rPr>
              <a:t>"Об утверждении Перечня типовых управленческих архивных документов, образующихся в процессе деятельности государственных органов, органов местного самоуправления и организаций, с указанием сроков хранения"</a:t>
            </a:r>
          </a:p>
          <a:p>
            <a:pPr algn="ctr"/>
            <a:br>
              <a:rPr lang="ru-RU" sz="2200" i="1" dirty="0">
                <a:latin typeface="Times New Roman" pitchFamily="18" charset="0"/>
                <a:cs typeface="Times New Roman" pitchFamily="18" charset="0"/>
              </a:rPr>
            </a:br>
            <a:r>
              <a:rPr lang="ru-RU" sz="2200" i="1" dirty="0">
                <a:latin typeface="Times New Roman" pitchFamily="18" charset="0"/>
                <a:cs typeface="Times New Roman" pitchFamily="18" charset="0"/>
              </a:rPr>
              <a:t>Зарегистрировано в Минюсте РФ 8 сентября 2010 г.</a:t>
            </a:r>
          </a:p>
          <a:p>
            <a:pPr algn="ctr"/>
            <a:r>
              <a:rPr lang="ru-RU" sz="2200" i="1" dirty="0">
                <a:latin typeface="Times New Roman" pitchFamily="18" charset="0"/>
                <a:cs typeface="Times New Roman" pitchFamily="18" charset="0"/>
              </a:rPr>
              <a:t>Регистрационный N 18380</a:t>
            </a:r>
          </a:p>
          <a:p>
            <a:pPr algn="ctr"/>
            <a:endParaRPr lang="ru-RU" sz="2200" b="1" dirty="0">
              <a:latin typeface="Times New Roman" pitchFamily="18" charset="0"/>
              <a:cs typeface="Times New Roman" pitchFamily="18" charset="0"/>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27584" y="260648"/>
            <a:ext cx="7488832"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t>Приказ Министерства юстиции Российской Федерации (Минюст России) от 19 декабря 2013 г. N 229 г. Москва "Об утверждении Примерной номенклатуры дел государственной нотариальной конторы и нотариуса, занимающегося частной практикой"</a:t>
            </a:r>
            <a:endParaRPr lang="ru-RU" dirty="0"/>
          </a:p>
        </p:txBody>
      </p:sp>
      <p:sp>
        <p:nvSpPr>
          <p:cNvPr id="3" name="Горизонтальный свиток 2"/>
          <p:cNvSpPr/>
          <p:nvPr/>
        </p:nvSpPr>
        <p:spPr>
          <a:xfrm>
            <a:off x="683568" y="1484785"/>
            <a:ext cx="7704856" cy="460851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2000" dirty="0"/>
          </a:p>
          <a:p>
            <a:pPr algn="ctr"/>
            <a:endParaRPr lang="ru-RU" sz="2000" dirty="0"/>
          </a:p>
          <a:p>
            <a:pPr algn="ctr"/>
            <a:r>
              <a:rPr lang="ru-RU" sz="2000" dirty="0">
                <a:latin typeface="Times New Roman" pitchFamily="18" charset="0"/>
                <a:cs typeface="Times New Roman" pitchFamily="18" charset="0"/>
              </a:rPr>
              <a:t>5. Сроки хранения управленческих документов определены по Перечню. Срок хранения документов, отражающих специфику нотариальной деятельности, установлен в Примерной номенклатуре дел по согласованию с Центральной экспертной комиссией Министерства юстиции Российской Федерации (далее - ЦЭК Минюста России), Федеральной нотариальной палатой и Центральной экспертно-проверочной комиссией при Федеральном архивном агентстве (далее - ЦЭПК при </a:t>
            </a:r>
            <a:r>
              <a:rPr lang="ru-RU" sz="2000" dirty="0" err="1">
                <a:latin typeface="Times New Roman" pitchFamily="18" charset="0"/>
                <a:cs typeface="Times New Roman" pitchFamily="18" charset="0"/>
              </a:rPr>
              <a:t>Росархиве</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79512" y="332656"/>
            <a:ext cx="8820472" cy="6237312"/>
          </a:xfrm>
          <a:prstGeom prst="roundRect">
            <a:avLst/>
          </a:prstGeom>
          <a:gradFill>
            <a:gsLst>
              <a:gs pos="100000">
                <a:srgbClr val="FFEFD1"/>
              </a:gs>
              <a:gs pos="64999">
                <a:srgbClr val="F0EBD5"/>
              </a:gs>
              <a:gs pos="100000">
                <a:srgbClr val="D1C39F"/>
              </a:gs>
            </a:gsLst>
            <a:lin ang="16200000" scaled="0"/>
          </a:gra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endParaRPr lang="ru-RU" sz="2500" dirty="0">
              <a:latin typeface="Times New Roman" pitchFamily="18" charset="0"/>
              <a:cs typeface="Times New Roman" pitchFamily="18" charset="0"/>
            </a:endParaRPr>
          </a:p>
          <a:p>
            <a:pPr algn="just"/>
            <a:endParaRPr lang="ru-RU" sz="2500" dirty="0">
              <a:latin typeface="Times New Roman" pitchFamily="18" charset="0"/>
              <a:cs typeface="Times New Roman" pitchFamily="18" charset="0"/>
            </a:endParaRPr>
          </a:p>
          <a:p>
            <a:pPr algn="just"/>
            <a:endParaRPr lang="ru-RU" sz="2500" dirty="0">
              <a:latin typeface="Times New Roman" pitchFamily="18" charset="0"/>
              <a:cs typeface="Times New Roman" pitchFamily="18" charset="0"/>
            </a:endParaRPr>
          </a:p>
          <a:p>
            <a:pPr algn="just"/>
            <a:r>
              <a:rPr lang="ru-RU" sz="2500" dirty="0">
                <a:latin typeface="Times New Roman" pitchFamily="18" charset="0"/>
                <a:cs typeface="Times New Roman" pitchFamily="18" charset="0"/>
              </a:rPr>
              <a:t>В соответствии с п.п. 2.1.5.1 и 2.1.5.2 "Основных правил работы ведомственных архивов", утвержденных Приказом </a:t>
            </a:r>
            <a:r>
              <a:rPr lang="ru-RU" sz="2500" dirty="0" err="1">
                <a:latin typeface="Times New Roman" pitchFamily="18" charset="0"/>
                <a:cs typeface="Times New Roman" pitchFamily="18" charset="0"/>
              </a:rPr>
              <a:t>Главархива</a:t>
            </a:r>
            <a:r>
              <a:rPr lang="ru-RU" sz="2500" dirty="0">
                <a:latin typeface="Times New Roman" pitchFamily="18" charset="0"/>
                <a:cs typeface="Times New Roman" pitchFamily="18" charset="0"/>
              </a:rPr>
              <a:t> СССР от 05.09.1985г. </a:t>
            </a:r>
            <a:r>
              <a:rPr lang="en-US" sz="2500" dirty="0">
                <a:latin typeface="Times New Roman" pitchFamily="18" charset="0"/>
                <a:cs typeface="Times New Roman" pitchFamily="18" charset="0"/>
              </a:rPr>
              <a:t>N </a:t>
            </a:r>
            <a:r>
              <a:rPr lang="ru-RU" sz="2500" dirty="0">
                <a:latin typeface="Times New Roman" pitchFamily="18" charset="0"/>
                <a:cs typeface="Times New Roman" pitchFamily="18" charset="0"/>
              </a:rPr>
              <a:t>263: </a:t>
            </a:r>
            <a:r>
              <a:rPr lang="ru-RU" sz="2500" b="1" u="sng" dirty="0">
                <a:solidFill>
                  <a:srgbClr val="FF0000"/>
                </a:solidFill>
                <a:latin typeface="Times New Roman" pitchFamily="18" charset="0"/>
                <a:cs typeface="Times New Roman" pitchFamily="18" charset="0"/>
              </a:rPr>
              <a:t>Типовая номенклатура  дел </a:t>
            </a:r>
            <a:r>
              <a:rPr lang="ru-RU" sz="2500" dirty="0">
                <a:latin typeface="Times New Roman" pitchFamily="18" charset="0"/>
                <a:cs typeface="Times New Roman" pitchFamily="18" charset="0"/>
              </a:rPr>
              <a:t>устанавливает типовой состав дел, заводимых в делопроизводстве определенной категории организаций, единую индексацию этих дел в отрасли (системе и</a:t>
            </a:r>
            <a:r>
              <a:rPr lang="ru-RU" sz="2500" dirty="0">
                <a:solidFill>
                  <a:srgbClr val="FF0000"/>
                </a:solidFill>
                <a:latin typeface="Times New Roman" pitchFamily="18" charset="0"/>
                <a:cs typeface="Times New Roman" pitchFamily="18" charset="0"/>
              </a:rPr>
              <a:t> </a:t>
            </a:r>
            <a:r>
              <a:rPr lang="ru-RU" sz="2500" b="1" u="sng" dirty="0">
                <a:solidFill>
                  <a:srgbClr val="FF0000"/>
                </a:solidFill>
                <a:latin typeface="Times New Roman" pitchFamily="18" charset="0"/>
                <a:cs typeface="Times New Roman" pitchFamily="18" charset="0"/>
              </a:rPr>
              <a:t>является нормативным документом».</a:t>
            </a:r>
          </a:p>
          <a:p>
            <a:pPr algn="just"/>
            <a:r>
              <a:rPr lang="ru-RU" sz="2500" dirty="0">
                <a:latin typeface="Times New Roman" pitchFamily="18" charset="0"/>
                <a:cs typeface="Times New Roman" pitchFamily="18" charset="0"/>
              </a:rPr>
              <a:t>«</a:t>
            </a:r>
            <a:r>
              <a:rPr lang="ru-RU" sz="2500" b="1" u="sng" dirty="0">
                <a:solidFill>
                  <a:srgbClr val="00B050"/>
                </a:solidFill>
                <a:latin typeface="Times New Roman" pitchFamily="18" charset="0"/>
                <a:cs typeface="Times New Roman" pitchFamily="18" charset="0"/>
              </a:rPr>
              <a:t>Примерная номенклатура дел </a:t>
            </a:r>
            <a:r>
              <a:rPr lang="ru-RU" sz="2500" dirty="0">
                <a:latin typeface="Times New Roman" pitchFamily="18" charset="0"/>
                <a:cs typeface="Times New Roman" pitchFamily="18" charset="0"/>
              </a:rPr>
              <a:t>устанавливает примерный состав дел, заводимых в делопроизводстве организаций, на которые она распространяется, с указанием их индексов</a:t>
            </a:r>
            <a:r>
              <a:rPr lang="ru-RU" sz="2500" dirty="0">
                <a:solidFill>
                  <a:srgbClr val="00B050"/>
                </a:solidFill>
                <a:latin typeface="Times New Roman" pitchFamily="18" charset="0"/>
                <a:cs typeface="Times New Roman" pitchFamily="18" charset="0"/>
              </a:rPr>
              <a:t> </a:t>
            </a:r>
            <a:r>
              <a:rPr lang="ru-RU" sz="2500" b="1" u="sng" dirty="0">
                <a:solidFill>
                  <a:srgbClr val="00B050"/>
                </a:solidFill>
                <a:latin typeface="Times New Roman" pitchFamily="18" charset="0"/>
                <a:cs typeface="Times New Roman" pitchFamily="18" charset="0"/>
              </a:rPr>
              <a:t>и носит рекомендательный характер».</a:t>
            </a:r>
          </a:p>
        </p:txBody>
      </p:sp>
      <p:sp>
        <p:nvSpPr>
          <p:cNvPr id="4" name="TextBox 3"/>
          <p:cNvSpPr txBox="1"/>
          <p:nvPr/>
        </p:nvSpPr>
        <p:spPr>
          <a:xfrm>
            <a:off x="323528" y="692696"/>
            <a:ext cx="9073008" cy="600164"/>
          </a:xfrm>
          <a:prstGeom prst="rect">
            <a:avLst/>
          </a:prstGeom>
          <a:noFill/>
        </p:spPr>
        <p:txBody>
          <a:bodyPr wrap="square" rtlCol="0">
            <a:spAutoFit/>
          </a:bodyPr>
          <a:lstStyle/>
          <a:p>
            <a:r>
              <a:rPr lang="ru-RU" sz="3300" i="1" u="sng" dirty="0">
                <a:latin typeface="Times New Roman" pitchFamily="18" charset="0"/>
                <a:cs typeface="Times New Roman" pitchFamily="18" charset="0"/>
              </a:rPr>
              <a:t>Понятие Типовой и Примерной номенклатуры</a:t>
            </a:r>
            <a:endParaRPr lang="ru-RU" sz="3300"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55576" y="1916832"/>
            <a:ext cx="3384376" cy="4680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900" dirty="0">
                <a:latin typeface="Times New Roman" pitchFamily="18" charset="0"/>
                <a:cs typeface="Times New Roman" pitchFamily="18" charset="0"/>
              </a:rPr>
              <a:t>(</a:t>
            </a:r>
            <a:r>
              <a:rPr lang="ru-RU" sz="1900" dirty="0">
                <a:solidFill>
                  <a:schemeClr val="tx1"/>
                </a:solidFill>
                <a:latin typeface="Times New Roman" pitchFamily="18" charset="0"/>
                <a:cs typeface="Times New Roman" pitchFamily="18" charset="0"/>
              </a:rPr>
              <a:t>ранее 53)</a:t>
            </a:r>
            <a:r>
              <a:rPr lang="ru-RU" sz="1900" b="1" dirty="0">
                <a:solidFill>
                  <a:schemeClr val="tx1"/>
                </a:solidFill>
                <a:latin typeface="Times New Roman" pitchFamily="18" charset="0"/>
                <a:cs typeface="Times New Roman" pitchFamily="18" charset="0"/>
              </a:rPr>
              <a:t> 51. </a:t>
            </a:r>
            <a:r>
              <a:rPr lang="ru-RU" sz="1900" dirty="0">
                <a:solidFill>
                  <a:schemeClr val="tx1"/>
                </a:solidFill>
                <a:latin typeface="Times New Roman" pitchFamily="18" charset="0"/>
                <a:cs typeface="Times New Roman" pitchFamily="18" charset="0"/>
              </a:rPr>
              <a:t>В </a:t>
            </a:r>
            <a:r>
              <a:rPr lang="ru-RU" sz="1900" dirty="0">
                <a:solidFill>
                  <a:schemeClr val="tx1"/>
                </a:solidFill>
                <a:latin typeface="Times New Roman" pitchFamily="18" charset="0"/>
                <a:cs typeface="Times New Roman" pitchFamily="18" charset="0"/>
                <a:hlinkClick r:id="rId2" tooltip="Ссылка на текущий документ"/>
              </a:rPr>
              <a:t>графе 1</a:t>
            </a:r>
            <a:r>
              <a:rPr lang="ru-RU" sz="1900" dirty="0">
                <a:latin typeface="Times New Roman" pitchFamily="18" charset="0"/>
                <a:cs typeface="Times New Roman" pitchFamily="18" charset="0"/>
              </a:rPr>
              <a:t> номенклатуры дел проставляются индексы дел, включенных в номенклатуру дел.</a:t>
            </a:r>
            <a:br>
              <a:rPr lang="ru-RU" sz="1900" dirty="0">
                <a:latin typeface="Times New Roman" pitchFamily="18" charset="0"/>
                <a:cs typeface="Times New Roman" pitchFamily="18" charset="0"/>
              </a:rPr>
            </a:br>
            <a:endParaRPr lang="ru-RU" sz="1900" dirty="0">
              <a:latin typeface="Times New Roman" pitchFamily="18" charset="0"/>
              <a:cs typeface="Times New Roman" pitchFamily="18" charset="0"/>
            </a:endParaRPr>
          </a:p>
        </p:txBody>
      </p:sp>
      <p:sp>
        <p:nvSpPr>
          <p:cNvPr id="3" name="Скругленный прямоугольник 2"/>
          <p:cNvSpPr/>
          <p:nvPr/>
        </p:nvSpPr>
        <p:spPr>
          <a:xfrm>
            <a:off x="4788024" y="1844825"/>
            <a:ext cx="3384376" cy="46805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900" dirty="0">
              <a:latin typeface="Times New Roman" pitchFamily="18" charset="0"/>
              <a:cs typeface="Times New Roman" pitchFamily="18" charset="0"/>
            </a:endParaRPr>
          </a:p>
          <a:p>
            <a:pPr algn="ctr"/>
            <a:r>
              <a:rPr lang="ru-RU" sz="1900" b="1" dirty="0">
                <a:latin typeface="Times New Roman" pitchFamily="18" charset="0"/>
                <a:cs typeface="Times New Roman" pitchFamily="18" charset="0"/>
              </a:rPr>
              <a:t>53.</a:t>
            </a:r>
            <a:r>
              <a:rPr lang="ru-RU" sz="1900" dirty="0">
                <a:latin typeface="Times New Roman" pitchFamily="18" charset="0"/>
                <a:cs typeface="Times New Roman" pitchFamily="18" charset="0"/>
              </a:rPr>
              <a:t>Индексация Примерной номенклатуры дел, обозначающая номер раздела номенклатуры и порядковый номер дела, включенного в соответствующий раздел Примерной номенклатуры дел, </a:t>
            </a:r>
            <a:r>
              <a:rPr lang="ru-RU" sz="1900" b="1" u="sng" dirty="0">
                <a:latin typeface="Times New Roman" pitchFamily="18" charset="0"/>
                <a:cs typeface="Times New Roman" pitchFamily="18" charset="0"/>
              </a:rPr>
              <a:t>сохраняется</a:t>
            </a:r>
            <a:r>
              <a:rPr lang="ru-RU" sz="1900" dirty="0">
                <a:latin typeface="Times New Roman" pitchFamily="18" charset="0"/>
                <a:cs typeface="Times New Roman" pitchFamily="18" charset="0"/>
              </a:rPr>
              <a:t> для однородных заголовков дел в номенклатуре дел нотариуса, занимающегося частной практикой, или государственной нотариальной конторы.</a:t>
            </a:r>
            <a:br>
              <a:rPr lang="ru-RU" dirty="0"/>
            </a:br>
            <a:br>
              <a:rPr lang="ru-RU" dirty="0"/>
            </a:br>
            <a:endParaRPr lang="ru-RU" dirty="0"/>
          </a:p>
        </p:txBody>
      </p:sp>
      <p:sp>
        <p:nvSpPr>
          <p:cNvPr id="4" name="Прямоугольник 3"/>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
        <p:nvSpPr>
          <p:cNvPr id="5" name="TextBox 3"/>
          <p:cNvSpPr txBox="1">
            <a:spLocks noChangeArrowheads="1"/>
          </p:cNvSpPr>
          <p:nvPr/>
        </p:nvSpPr>
        <p:spPr bwMode="auto">
          <a:xfrm>
            <a:off x="899592" y="1340768"/>
            <a:ext cx="3024336"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b="1" i="1" u="sng" dirty="0">
                <a:solidFill>
                  <a:schemeClr val="tx1"/>
                </a:solidFill>
                <a:latin typeface="Times New Roman" pitchFamily="18" charset="0"/>
                <a:cs typeface="Times New Roman" pitchFamily="18" charset="0"/>
              </a:rPr>
              <a:t>Новая редакция</a:t>
            </a:r>
          </a:p>
        </p:txBody>
      </p:sp>
      <p:sp>
        <p:nvSpPr>
          <p:cNvPr id="6" name="TextBox 4"/>
          <p:cNvSpPr txBox="1">
            <a:spLocks noChangeArrowheads="1"/>
          </p:cNvSpPr>
          <p:nvPr/>
        </p:nvSpPr>
        <p:spPr bwMode="auto">
          <a:xfrm>
            <a:off x="4860032" y="1340768"/>
            <a:ext cx="3384376"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b="1" i="1" u="sng" dirty="0">
                <a:solidFill>
                  <a:schemeClr val="tx1"/>
                </a:solidFill>
                <a:latin typeface="Times New Roman" pitchFamily="18" charset="0"/>
                <a:cs typeface="Times New Roman" pitchFamily="18" charset="0"/>
              </a:rPr>
              <a:t>Старая редакция</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251520" y="1169368"/>
            <a:ext cx="8640960" cy="5688632"/>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Содержимое 2"/>
          <p:cNvSpPr txBox="1">
            <a:spLocks/>
          </p:cNvSpPr>
          <p:nvPr/>
        </p:nvSpPr>
        <p:spPr>
          <a:xfrm>
            <a:off x="914400" y="1988841"/>
            <a:ext cx="8229600" cy="4525963"/>
          </a:xfrm>
          <a:prstGeom prst="rect">
            <a:avLst/>
          </a:prstGeom>
        </p:spPr>
        <p:txBody>
          <a:bodyPr vert="horz" lIns="91440" tIns="45720" rIns="91440" bIns="45720" rtlCol="0">
            <a:normAutofit fontScale="77500" lnSpcReduction="20000"/>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13. Графа 2 включает заголовки дел. При перенесении заголовков дел из Примерной номенклатуры дел в индивидуальную номенклатуру дел возможны уточнения заголовков, предложенных Примерной номенклатурой дел, их конкретизация. Допускается объединение в одно дело нескольких взаимосвязанных по содержанию и одинаковых по срокам хранения заголовков из Примерной номенклатуры дел или разделение одного дела, предусмотренного Примерной номенклатурой дел.</a:t>
            </a:r>
            <a:br>
              <a:rPr kumimoji="0" lang="ru-RU"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br>
            <a:br>
              <a:rPr kumimoji="0" lang="ru-RU"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br>
            <a:r>
              <a:rPr kumimoji="0" lang="ru-RU"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Заголовок дела должен в обобщенной форме отражать основное содержание и состав (вид) документов.</a:t>
            </a:r>
          </a:p>
        </p:txBody>
      </p:sp>
      <p:sp>
        <p:nvSpPr>
          <p:cNvPr id="9" name="Скругленный прямоугольник 8"/>
          <p:cNvSpPr/>
          <p:nvPr/>
        </p:nvSpPr>
        <p:spPr>
          <a:xfrm>
            <a:off x="827584" y="116632"/>
            <a:ext cx="7488832"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t>Приказ Министерства юстиции Российской Федерации (Минюст России) от 19 декабря 2013 г. N 229 г. Москва "Об утверждении Примерной номенклатуры дел государственной нотариальной конторы и нотариуса, занимающегося частной практикой"</a:t>
            </a:r>
            <a:endParaRPr lang="ru-RU"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5536" y="188640"/>
            <a:ext cx="8424936"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u="sng" dirty="0">
                <a:solidFill>
                  <a:schemeClr val="tx1"/>
                </a:solidFill>
                <a:latin typeface="Times New Roman" pitchFamily="18" charset="0"/>
                <a:cs typeface="Times New Roman" pitchFamily="18" charset="0"/>
              </a:rPr>
              <a:t>Приказ Министерства юстиции Российской Федерации (Минюст России) от 19 декабря 2013 г. N 229 </a:t>
            </a:r>
            <a:r>
              <a:rPr lang="ru-RU" sz="2000" b="1" dirty="0">
                <a:latin typeface="Times New Roman" pitchFamily="18" charset="0"/>
                <a:cs typeface="Times New Roman" pitchFamily="18" charset="0"/>
              </a:rPr>
              <a:t> </a:t>
            </a:r>
          </a:p>
          <a:p>
            <a:pPr algn="ctr"/>
            <a:r>
              <a:rPr lang="ru-RU" sz="2000" b="1" dirty="0">
                <a:latin typeface="Times New Roman" pitchFamily="18" charset="0"/>
                <a:cs typeface="Times New Roman" pitchFamily="18" charset="0"/>
              </a:rPr>
              <a:t>«Об утверждении Примерной номенклатуры дел государственной нотариальной конторы и нотариуса, занимающегося частной практикой»</a:t>
            </a:r>
            <a:endParaRPr lang="ru-RU" sz="2000" dirty="0">
              <a:solidFill>
                <a:schemeClr val="tx1"/>
              </a:solidFill>
              <a:latin typeface="Times New Roman" pitchFamily="18" charset="0"/>
              <a:cs typeface="Times New Roman" pitchFamily="18" charset="0"/>
            </a:endParaRPr>
          </a:p>
        </p:txBody>
      </p:sp>
      <p:pic>
        <p:nvPicPr>
          <p:cNvPr id="5" name="Рисунок 4" descr="Новый точечный рисунок.bmp"/>
          <p:cNvPicPr>
            <a:picLocks noChangeAspect="1"/>
          </p:cNvPicPr>
          <p:nvPr/>
        </p:nvPicPr>
        <p:blipFill>
          <a:blip r:embed="rId2" cstate="print"/>
          <a:stretch>
            <a:fillRect/>
          </a:stretch>
        </p:blipFill>
        <p:spPr>
          <a:xfrm>
            <a:off x="755576" y="1844825"/>
            <a:ext cx="7560840" cy="782191"/>
          </a:xfrm>
          <a:prstGeom prst="rect">
            <a:avLst/>
          </a:prstGeom>
          <a:ln>
            <a:solidFill>
              <a:schemeClr val="tx1"/>
            </a:solidFill>
          </a:ln>
          <a:effectLst>
            <a:outerShdw blurRad="50800" dist="50800" dir="5400000" algn="ctr" rotWithShape="0">
              <a:schemeClr val="tx1"/>
            </a:outerShdw>
          </a:effectLst>
        </p:spPr>
      </p:pic>
      <p:pic>
        <p:nvPicPr>
          <p:cNvPr id="6" name="Рисунок 5" descr="Новый точечный рисунок.bmp"/>
          <p:cNvPicPr>
            <a:picLocks noChangeAspect="1"/>
          </p:cNvPicPr>
          <p:nvPr/>
        </p:nvPicPr>
        <p:blipFill>
          <a:blip r:embed="rId3" cstate="print"/>
          <a:stretch>
            <a:fillRect/>
          </a:stretch>
        </p:blipFill>
        <p:spPr>
          <a:xfrm>
            <a:off x="755576" y="2636913"/>
            <a:ext cx="7560840" cy="3168352"/>
          </a:xfrm>
          <a:prstGeom prst="rect">
            <a:avLst/>
          </a:prstGeom>
        </p:spPr>
      </p:pic>
      <p:cxnSp>
        <p:nvCxnSpPr>
          <p:cNvPr id="8" name="Прямая соединительная линия 7"/>
          <p:cNvCxnSpPr/>
          <p:nvPr/>
        </p:nvCxnSpPr>
        <p:spPr>
          <a:xfrm>
            <a:off x="755576" y="2564904"/>
            <a:ext cx="7560840" cy="0"/>
          </a:xfrm>
          <a:prstGeom prst="line">
            <a:avLst/>
          </a:prstGeom>
          <a:effectLst>
            <a:outerShdw sx="1000" sy="1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755576" y="1844824"/>
            <a:ext cx="0" cy="396044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755576" y="1844824"/>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8316416" y="2492896"/>
            <a:ext cx="0" cy="3312368"/>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755576" y="5805264"/>
            <a:ext cx="7560840"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1835696" y="548681"/>
            <a:ext cx="4968552" cy="5328592"/>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500" dirty="0">
                <a:latin typeface="Times New Roman" pitchFamily="18" charset="0"/>
                <a:cs typeface="Times New Roman" pitchFamily="18" charset="0"/>
              </a:rPr>
              <a:t>Письмо ФНП от 07.11.2014 г.</a:t>
            </a:r>
          </a:p>
          <a:p>
            <a:pPr algn="ctr"/>
            <a:r>
              <a:rPr lang="ru-RU" sz="2500" dirty="0">
                <a:latin typeface="Times New Roman" pitchFamily="18" charset="0"/>
                <a:cs typeface="Times New Roman" pitchFamily="18" charset="0"/>
              </a:rPr>
              <a:t> № 3128/06-06 </a:t>
            </a:r>
          </a:p>
          <a:p>
            <a:pPr algn="ctr"/>
            <a:r>
              <a:rPr lang="ru-RU" sz="2500" dirty="0">
                <a:latin typeface="Times New Roman" pitchFamily="18" charset="0"/>
                <a:cs typeface="Times New Roman" pitchFamily="18" charset="0"/>
              </a:rPr>
              <a:t> «О разъяснении вопросов по применению Правил нотариального делопроизводства» </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467544" y="1988840"/>
            <a:ext cx="8136904" cy="475252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 name="Содержимое 2"/>
          <p:cNvSpPr txBox="1">
            <a:spLocks/>
          </p:cNvSpPr>
          <p:nvPr/>
        </p:nvSpPr>
        <p:spPr>
          <a:xfrm>
            <a:off x="1187624" y="2348881"/>
            <a:ext cx="7416824" cy="4309939"/>
          </a:xfrm>
          <a:prstGeom prst="rect">
            <a:avLst/>
          </a:prstGeom>
        </p:spPr>
        <p:txBody>
          <a:bodyPr vert="horz" lIns="91440" tIns="45720" rIns="91440" bIns="45720" rtlCol="0">
            <a:normAutofit fontScale="25000" lnSpcReduction="20000"/>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ru-RU" sz="7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ts val="0"/>
              </a:spcAft>
              <a:buClrTx/>
              <a:buSzTx/>
              <a:tabLst/>
              <a:defRPr/>
            </a:pPr>
            <a:r>
              <a:rPr lang="ru-RU" sz="6800" dirty="0"/>
              <a:t>      </a:t>
            </a:r>
          </a:p>
          <a:p>
            <a:pPr marL="342900" marR="0" lvl="0" indent="-342900" algn="l" defTabSz="914400" rtl="0" eaLnBrk="1" fontAlgn="base" latinLnBrk="0" hangingPunct="1">
              <a:lnSpc>
                <a:spcPct val="100000"/>
              </a:lnSpc>
              <a:spcBef>
                <a:spcPct val="20000"/>
              </a:spcBef>
              <a:spcAft>
                <a:spcPts val="0"/>
              </a:spcAft>
              <a:buClrTx/>
              <a:buSzTx/>
              <a:tabLst/>
              <a:defRPr/>
            </a:pPr>
            <a:r>
              <a:rPr lang="ru-RU" sz="6800" dirty="0"/>
              <a:t> </a:t>
            </a:r>
            <a:r>
              <a:rPr kumimoji="0" lang="ru-RU" sz="6800" b="0" i="0" u="none" strike="noStrike" kern="1200" cap="none" spc="0" normalizeH="0" baseline="0" noProof="0" dirty="0">
                <a:ln>
                  <a:noFill/>
                </a:ln>
                <a:solidFill>
                  <a:schemeClr val="tx1"/>
                </a:solidFill>
                <a:effectLst/>
                <a:uLnTx/>
                <a:uFillTx/>
                <a:latin typeface="+mn-lt"/>
                <a:ea typeface="+mn-ea"/>
                <a:cs typeface="+mn-cs"/>
              </a:rPr>
              <a:t>10. В индивидуальную номенклатуру дел государственной нотариальной конторы и нотариуса, занимающегося частной практикой, включаются дела, содержащие:</a:t>
            </a:r>
            <a:br>
              <a:rPr kumimoji="0" lang="ru-RU" sz="6800" b="0" i="0" u="none" strike="noStrike" kern="1200" cap="none" spc="0" normalizeH="0" baseline="0" noProof="0" dirty="0">
                <a:ln>
                  <a:noFill/>
                </a:ln>
                <a:solidFill>
                  <a:schemeClr val="tx1"/>
                </a:solidFill>
                <a:effectLst/>
                <a:uLnTx/>
                <a:uFillTx/>
                <a:latin typeface="+mn-lt"/>
                <a:ea typeface="+mn-ea"/>
                <a:cs typeface="+mn-cs"/>
              </a:rPr>
            </a:br>
            <a:r>
              <a:rPr kumimoji="0" lang="ru-RU" sz="68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ru-RU" sz="6800" b="0" i="0" u="none" strike="noStrike" kern="1200" cap="none" spc="0" normalizeH="0" baseline="0" noProof="0" dirty="0">
                <a:ln>
                  <a:noFill/>
                </a:ln>
                <a:solidFill>
                  <a:schemeClr val="tx1"/>
                </a:solidFill>
                <a:effectLst/>
                <a:uLnTx/>
                <a:uFillTx/>
                <a:latin typeface="+mn-lt"/>
                <a:ea typeface="+mn-ea"/>
                <a:cs typeface="+mn-cs"/>
              </a:rPr>
              <a:t> номенклатуру дел;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ru-RU" sz="6800" b="0" i="0" u="none" strike="noStrike" kern="1200" cap="none" spc="0" normalizeH="0" baseline="0" noProof="0" dirty="0">
                <a:ln>
                  <a:noFill/>
                </a:ln>
                <a:solidFill>
                  <a:schemeClr val="tx1"/>
                </a:solidFill>
                <a:effectLst/>
                <a:uLnTx/>
                <a:uFillTx/>
                <a:latin typeface="+mn-lt"/>
                <a:ea typeface="+mn-ea"/>
                <a:cs typeface="+mn-cs"/>
              </a:rPr>
              <a:t> документы, являющиеся основанием для осуществления нотариальной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ru-RU" sz="6800" b="0" i="0" u="none" strike="noStrike" kern="1200" cap="none" spc="0" normalizeH="0" baseline="0" noProof="0" dirty="0">
                <a:ln>
                  <a:noFill/>
                </a:ln>
                <a:solidFill>
                  <a:schemeClr val="tx1"/>
                </a:solidFill>
                <a:effectLst/>
                <a:uLnTx/>
                <a:uFillTx/>
                <a:latin typeface="+mn-lt"/>
                <a:ea typeface="+mn-ea"/>
                <a:cs typeface="+mn-cs"/>
              </a:rPr>
              <a:t>деятельности (заверенные копии приказов о наделении полномочиями нотариуса, а также о его замещении, копии лицензий);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ru-RU" sz="6800" b="0" i="0" u="none" strike="noStrike" kern="1200" cap="none" spc="0" normalizeH="0" baseline="0" noProof="0" dirty="0">
                <a:ln>
                  <a:noFill/>
                </a:ln>
                <a:solidFill>
                  <a:schemeClr val="tx1"/>
                </a:solidFill>
                <a:effectLst/>
                <a:uLnTx/>
                <a:uFillTx/>
                <a:latin typeface="+mn-lt"/>
                <a:ea typeface="+mn-ea"/>
                <a:cs typeface="+mn-cs"/>
              </a:rPr>
              <a:t>  копии договоров страхования гражданской ответственности нотариуса, занимающегося частной практикой;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ru-RU" sz="6800" b="0" i="0" u="none" strike="noStrike" kern="1200" cap="none" spc="0" normalizeH="0" baseline="0" noProof="0" dirty="0">
                <a:ln>
                  <a:noFill/>
                </a:ln>
                <a:solidFill>
                  <a:schemeClr val="tx1"/>
                </a:solidFill>
                <a:effectLst/>
                <a:uLnTx/>
                <a:uFillTx/>
                <a:latin typeface="+mn-lt"/>
                <a:ea typeface="+mn-ea"/>
                <a:cs typeface="+mn-cs"/>
              </a:rPr>
              <a:t>   законы и иные нормативные правовые акты Российской Федерации, субъектов Российской Федерации, приказы, распоряжения, методические документы Министерства юстиции Российской Федерации, его территориальных органов и нотариальных палат.</a:t>
            </a:r>
            <a:br>
              <a:rPr kumimoji="0" lang="ru-RU" sz="6800" b="0" i="0" u="none" strike="noStrike" kern="1200" cap="none" spc="0" normalizeH="0" baseline="0" noProof="0" dirty="0">
                <a:ln>
                  <a:noFill/>
                </a:ln>
                <a:solidFill>
                  <a:schemeClr val="tx1"/>
                </a:solidFill>
                <a:effectLst/>
                <a:uLnTx/>
                <a:uFillTx/>
                <a:latin typeface="+mn-lt"/>
                <a:ea typeface="+mn-ea"/>
                <a:cs typeface="+mn-cs"/>
              </a:rPr>
            </a:br>
            <a:endParaRPr kumimoji="0" lang="ru-RU" sz="6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6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Заголовок 6"/>
          <p:cNvSpPr>
            <a:spLocks noGrp="1"/>
          </p:cNvSpPr>
          <p:nvPr>
            <p:ph type="title"/>
          </p:nvPr>
        </p:nvSpPr>
        <p:spPr/>
        <p:txBody>
          <a:bodyPr/>
          <a:lstStyle/>
          <a:p>
            <a:endParaRPr lang="ru-RU"/>
          </a:p>
        </p:txBody>
      </p:sp>
      <p:sp>
        <p:nvSpPr>
          <p:cNvPr id="8" name="Скругленный прямоугольник 7"/>
          <p:cNvSpPr/>
          <p:nvPr/>
        </p:nvSpPr>
        <p:spPr>
          <a:xfrm>
            <a:off x="287016" y="260648"/>
            <a:ext cx="8749480" cy="14847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u="sng" dirty="0">
                <a:solidFill>
                  <a:schemeClr val="tx1"/>
                </a:solidFill>
                <a:latin typeface="Times New Roman" pitchFamily="18" charset="0"/>
                <a:cs typeface="Times New Roman" pitchFamily="18" charset="0"/>
              </a:rPr>
              <a:t>Приказ Министерства юстиции Российской Федерации (Минюст России) от 19 декабря 2013 г. N 229 </a:t>
            </a:r>
            <a:r>
              <a:rPr lang="ru-RU" sz="2000" b="1" dirty="0">
                <a:latin typeface="Times New Roman" pitchFamily="18" charset="0"/>
                <a:cs typeface="Times New Roman" pitchFamily="18" charset="0"/>
              </a:rPr>
              <a:t> </a:t>
            </a:r>
          </a:p>
          <a:p>
            <a:pPr algn="ctr"/>
            <a:r>
              <a:rPr lang="ru-RU" sz="2000" b="1" dirty="0">
                <a:latin typeface="Times New Roman" pitchFamily="18" charset="0"/>
                <a:cs typeface="Times New Roman" pitchFamily="18" charset="0"/>
              </a:rPr>
              <a:t>«Об утверждении Примерной номенклатуры дел государственной нотариальной конторы и нотариуса, занимающегося частной практикой»</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340769"/>
            <a:ext cx="4572000" cy="1754326"/>
          </a:xfrm>
          <a:prstGeom prst="rect">
            <a:avLst/>
          </a:prstGeom>
        </p:spPr>
        <p:txBody>
          <a:bodyPr>
            <a:spAutoFit/>
          </a:bodyPr>
          <a:lstStyle/>
          <a:p>
            <a:pPr algn="ctr"/>
            <a:r>
              <a:rPr lang="ru-RU" dirty="0">
                <a:hlinkClick r:id="rId2"/>
              </a:rPr>
              <a:t>Основные правила работы ведомственных архивов</a:t>
            </a:r>
            <a:br>
              <a:rPr lang="ru-RU" dirty="0">
                <a:hlinkClick r:id="rId2"/>
              </a:rPr>
            </a:br>
            <a:r>
              <a:rPr lang="ru-RU" dirty="0">
                <a:hlinkClick r:id="rId2"/>
              </a:rPr>
              <a:t>(Одобрены коллегией </a:t>
            </a:r>
            <a:r>
              <a:rPr lang="ru-RU" dirty="0" err="1">
                <a:hlinkClick r:id="rId2"/>
              </a:rPr>
              <a:t>Главархива</a:t>
            </a:r>
            <a:r>
              <a:rPr lang="ru-RU" dirty="0">
                <a:hlinkClick r:id="rId2"/>
              </a:rPr>
              <a:t> СССР 28 августа 1985 г.,</a:t>
            </a:r>
            <a:br>
              <a:rPr lang="ru-RU" dirty="0">
                <a:hlinkClick r:id="rId2"/>
              </a:rPr>
            </a:br>
            <a:r>
              <a:rPr lang="ru-RU" dirty="0">
                <a:hlinkClick r:id="rId2"/>
              </a:rPr>
              <a:t>приказ </a:t>
            </a:r>
            <a:r>
              <a:rPr lang="ru-RU" dirty="0" err="1">
                <a:hlinkClick r:id="rId2"/>
              </a:rPr>
              <a:t>Главархива</a:t>
            </a:r>
            <a:r>
              <a:rPr lang="ru-RU" dirty="0">
                <a:hlinkClick r:id="rId2"/>
              </a:rPr>
              <a:t> СССР от 5 сентября 1985 г. N 263)</a:t>
            </a:r>
            <a:endParaRPr lang="ru-RU" b="1" dirty="0"/>
          </a:p>
        </p:txBody>
      </p:sp>
      <p:sp>
        <p:nvSpPr>
          <p:cNvPr id="3" name="Горизонтальный свиток 2"/>
          <p:cNvSpPr/>
          <p:nvPr/>
        </p:nvSpPr>
        <p:spPr>
          <a:xfrm>
            <a:off x="251520" y="0"/>
            <a:ext cx="8640960" cy="3600400"/>
          </a:xfrm>
          <a:prstGeom prst="horizontalScroll">
            <a:avLst/>
          </a:prstGeom>
          <a:blipFill>
            <a:blip r:embed="rId3" cstate="print"/>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algn="ctr">
              <a:buFont typeface="Arial" pitchFamily="34" charset="0"/>
              <a:buChar char="•"/>
            </a:pPr>
            <a:r>
              <a:rPr lang="ru-RU" sz="25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Основные правила работы ведомственных архивов </a:t>
            </a:r>
          </a:p>
          <a:p>
            <a:pPr algn="ctr"/>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Одобрены </a:t>
            </a:r>
          </a:p>
          <a:p>
            <a:pPr algn="ctr"/>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Коллегией </a:t>
            </a:r>
            <a:r>
              <a:rPr lang="ru-RU" sz="25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Главархива</a:t>
            </a:r>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СССР 28.08.1985 г.</a:t>
            </a:r>
          </a:p>
          <a:p>
            <a:pPr algn="ctr"/>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Приказ </a:t>
            </a:r>
            <a:r>
              <a:rPr lang="ru-RU" sz="25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главархива</a:t>
            </a:r>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a:t>
            </a:r>
            <a:r>
              <a:rPr lang="ru-RU" sz="25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ссср</a:t>
            </a:r>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от 05.09.1985 г. №263</a:t>
            </a:r>
          </a:p>
        </p:txBody>
      </p:sp>
      <p:sp>
        <p:nvSpPr>
          <p:cNvPr id="4" name="Горизонтальный свиток 3"/>
          <p:cNvSpPr/>
          <p:nvPr/>
        </p:nvSpPr>
        <p:spPr>
          <a:xfrm>
            <a:off x="251520" y="3212976"/>
            <a:ext cx="8712968" cy="3456384"/>
          </a:xfrm>
          <a:prstGeom prst="horizontalScroll">
            <a:avLst/>
          </a:prstGeom>
          <a:blipFill>
            <a:blip r:embed="rId3" cstate="print"/>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0" anchor="ctr"/>
          <a:lstStyle/>
          <a:p>
            <a:pPr algn="ctr">
              <a:buFont typeface="Arial" pitchFamily="34" charset="0"/>
              <a:buChar char="•"/>
            </a:pPr>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a:t>
            </a:r>
            <a:r>
              <a:rPr lang="ru-RU" sz="2500" b="1" u="sng"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Основные правила работы архивов организаций  </a:t>
            </a:r>
          </a:p>
          <a:p>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Одобрены</a:t>
            </a:r>
          </a:p>
          <a:p>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решением  Коллегии </a:t>
            </a:r>
            <a:r>
              <a:rPr lang="ru-RU" sz="25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Росархива</a:t>
            </a:r>
            <a:r>
              <a:rPr lang="ru-RU" sz="25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06.02.2002 г.</a:t>
            </a:r>
          </a:p>
        </p:txBody>
      </p:sp>
      <p:sp>
        <p:nvSpPr>
          <p:cNvPr id="7" name="Прямоугольник 6"/>
          <p:cNvSpPr/>
          <p:nvPr/>
        </p:nvSpPr>
        <p:spPr>
          <a:xfrm>
            <a:off x="4479635" y="2136338"/>
            <a:ext cx="184731" cy="923330"/>
          </a:xfrm>
          <a:prstGeom prst="rect">
            <a:avLst/>
          </a:prstGeom>
          <a:noFill/>
        </p:spPr>
        <p:txBody>
          <a:bodyPr wrap="none" lIns="91440" tIns="45720" rIns="91440" bIns="45720">
            <a:spAutoFit/>
          </a:bodyPr>
          <a:lstStyle/>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88641"/>
            <a:ext cx="8352928" cy="27392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a:t>Приказ Министерства юстиции Российской Федерации (Минюст России) от 19 декабря 2013 г. N 229 г. Москва «Об утверждении Примерной номенклатуры дел государственной нотариальной конторы и нотариуса, занимающегося частной практикой»</a:t>
            </a:r>
          </a:p>
          <a:p>
            <a:pPr algn="ctr"/>
            <a:endParaRPr lang="ru-RU" sz="1600" dirty="0"/>
          </a:p>
          <a:p>
            <a:pPr algn="just"/>
            <a:r>
              <a:rPr lang="ru-RU" dirty="0"/>
              <a:t>17. Если в течение года у нотариуса, занимающегося частной практикой, или в государственной нотариальной конторе образуются новые дела, не предусмотренные Примерной номенклатурой дел, они дополнительно вносятся в индивидуальную номенклатуру дел. Для внесения новых дел в конце структурного раздела индивидуальной номенклатуры дел оставляют 2-3 резервных индекса дел (без указания заголовков).</a:t>
            </a:r>
          </a:p>
        </p:txBody>
      </p:sp>
      <p:sp>
        <p:nvSpPr>
          <p:cNvPr id="6" name="Прямоугольник 5"/>
          <p:cNvSpPr/>
          <p:nvPr/>
        </p:nvSpPr>
        <p:spPr>
          <a:xfrm>
            <a:off x="467544" y="3140969"/>
            <a:ext cx="8280920" cy="343170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ts val="2160"/>
              </a:lnSpc>
            </a:pPr>
            <a:r>
              <a:rPr lang="ru-RU" sz="1400" i="1" dirty="0">
                <a:solidFill>
                  <a:schemeClr val="tx1"/>
                </a:solidFill>
              </a:rPr>
              <a:t> </a:t>
            </a:r>
            <a:r>
              <a:rPr lang="ru-RU" sz="1400" b="1" i="1" u="sng" dirty="0">
                <a:solidFill>
                  <a:schemeClr val="tx1"/>
                </a:solidFill>
              </a:rPr>
              <a:t>МИНИСТЕРСТВО ЮСТИЦИИ РОССИЙСКОЙ ФЕДЕРАЦИИ  ПРИКАЗ от 16 апреля 2014 г. N 78</a:t>
            </a:r>
            <a:br>
              <a:rPr lang="ru-RU" sz="1400" b="1" i="1" u="sng" dirty="0">
                <a:solidFill>
                  <a:schemeClr val="tx1"/>
                </a:solidFill>
              </a:rPr>
            </a:br>
            <a:r>
              <a:rPr lang="ru-RU" sz="1400" b="1" i="1" dirty="0">
                <a:solidFill>
                  <a:schemeClr val="tx1"/>
                </a:solidFill>
              </a:rPr>
              <a:t>                                   </a:t>
            </a:r>
            <a:r>
              <a:rPr lang="ru-RU" sz="1400" b="1" i="1" u="sng" dirty="0">
                <a:solidFill>
                  <a:schemeClr val="tx1"/>
                </a:solidFill>
              </a:rPr>
              <a:t>ОБ УТВЕРЖДЕНИИ ПРАВИЛ НОТАРИАЛЬНОГО ДЕЛОПРОИЗВОДСТВА</a:t>
            </a:r>
          </a:p>
          <a:p>
            <a:pPr algn="just"/>
            <a:r>
              <a:rPr lang="ru-RU" dirty="0"/>
              <a:t>50. При введении законодательными актами Российской Федерации новых нотариальных действий в Примерную номенклатуру дел вносятся соответствующие изменения, связанные с дополнением новыми заголовками дел и указанием сроков хранения вновь введенных дел.</a:t>
            </a:r>
          </a:p>
          <a:p>
            <a:pPr algn="just"/>
            <a:r>
              <a:rPr lang="ru-RU" dirty="0"/>
              <a:t>     До внесения изменений в Примерную номенклатуру дел нотариус, занимающийся частной практикой, или государственная нотариальная контора вправе включить в действующую номенклатуру новые заголовки дел. При этом графа "Срок хранения" заполняется только после внесения дополнений в Примерную номенклатуру дел.</a:t>
            </a:r>
          </a:p>
          <a:p>
            <a:pPr>
              <a:lnSpc>
                <a:spcPts val="2160"/>
              </a:lnSpc>
            </a:pPr>
            <a:endParaRPr lang="ru-RU" sz="1400" b="1" i="1" u="sng" dirty="0">
              <a:solidFill>
                <a:schemeClr val="tx1"/>
              </a:solidFill>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овый рисунок (3).bmp"/>
          <p:cNvPicPr>
            <a:picLocks noChangeAspect="1"/>
          </p:cNvPicPr>
          <p:nvPr/>
        </p:nvPicPr>
        <p:blipFill>
          <a:blip r:embed="rId2" cstate="print"/>
          <a:stretch>
            <a:fillRect/>
          </a:stretch>
        </p:blipFill>
        <p:spPr>
          <a:xfrm>
            <a:off x="1944293" y="404665"/>
            <a:ext cx="5241415" cy="6310142"/>
          </a:xfrm>
          <a:prstGeom prst="rect">
            <a:avLst/>
          </a:prstGeom>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3"/>
            <a:ext cx="8676456" cy="6565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sz="1400" i="1" dirty="0">
                <a:solidFill>
                  <a:schemeClr val="tx1"/>
                </a:solidFill>
              </a:rPr>
              <a:t> </a:t>
            </a:r>
            <a:r>
              <a:rPr lang="ru-RU" sz="1400" i="1" u="sng" dirty="0">
                <a:solidFill>
                  <a:schemeClr val="tx1"/>
                </a:solidFill>
              </a:rPr>
              <a:t>МИНИСТЕРСТВО ЮСТИЦИИ РОССИЙСКОЙ ФЕДЕРАЦИИ  ПРИКАЗ от 16 апреля 2014 г. N 78</a:t>
            </a:r>
            <a:br>
              <a:rPr lang="ru-RU" sz="1400" i="1" u="sng" dirty="0">
                <a:solidFill>
                  <a:schemeClr val="tx1"/>
                </a:solidFill>
              </a:rPr>
            </a:br>
            <a:r>
              <a:rPr lang="ru-RU" sz="1400" i="1" dirty="0">
                <a:solidFill>
                  <a:schemeClr val="tx1"/>
                </a:solidFill>
              </a:rPr>
              <a:t>                                   </a:t>
            </a:r>
            <a:r>
              <a:rPr lang="ru-RU" sz="1400" i="1" u="sng" dirty="0">
                <a:solidFill>
                  <a:schemeClr val="tx1"/>
                </a:solidFill>
              </a:rPr>
              <a:t>ОБ УТВЕРЖДЕНИИ ПРАВИЛ НОТАРИАЛЬНОГО ДЕЛОПРОИЗВОДСТВА</a:t>
            </a:r>
          </a:p>
        </p:txBody>
      </p:sp>
      <p:sp>
        <p:nvSpPr>
          <p:cNvPr id="4" name="Горизонтальный свиток 3"/>
          <p:cNvSpPr/>
          <p:nvPr/>
        </p:nvSpPr>
        <p:spPr>
          <a:xfrm>
            <a:off x="899592" y="1052737"/>
            <a:ext cx="7848872" cy="504056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2100" dirty="0"/>
              <a:t>52. Дела, ведущиеся в течение нескольких календарных лет, являются переходящими делами.</a:t>
            </a:r>
          </a:p>
          <a:p>
            <a:pPr algn="just"/>
            <a:r>
              <a:rPr lang="ru-RU" sz="2100" dirty="0"/>
              <a:t>    Не могут быть переходящими реестры для регистрации нотариальных действий нотариуса и дела, состоящие из документов, относящихся к определенным нотариальным действиям, совершенным в календарном году и оконченным производством, если иное не предусмотрено Правилами.</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539751" y="260350"/>
            <a:ext cx="7127875" cy="369332"/>
          </a:xfrm>
          <a:prstGeom prst="rect">
            <a:avLst/>
          </a:prstGeom>
          <a:noFill/>
          <a:ln w="9525">
            <a:noFill/>
            <a:miter lim="800000"/>
            <a:headEnd/>
            <a:tailEnd/>
          </a:ln>
        </p:spPr>
        <p:txBody>
          <a:bodyPr>
            <a:spAutoFit/>
          </a:bodyPr>
          <a:lstStyle/>
          <a:p>
            <a:endParaRPr lang="ru-RU"/>
          </a:p>
        </p:txBody>
      </p:sp>
      <p:pic>
        <p:nvPicPr>
          <p:cNvPr id="6147" name="Picture 2" descr="E:\Архив\Desktop\Безымянный.png"/>
          <p:cNvPicPr>
            <a:picLocks noChangeAspect="1" noChangeArrowheads="1"/>
          </p:cNvPicPr>
          <p:nvPr/>
        </p:nvPicPr>
        <p:blipFill>
          <a:blip r:embed="rId2" cstate="print"/>
          <a:srcRect/>
          <a:stretch>
            <a:fillRect/>
          </a:stretch>
        </p:blipFill>
        <p:spPr bwMode="auto">
          <a:xfrm>
            <a:off x="179512" y="1268761"/>
            <a:ext cx="8676456" cy="5414798"/>
          </a:xfrm>
          <a:prstGeom prst="rect">
            <a:avLst/>
          </a:prstGeom>
          <a:noFill/>
          <a:ln w="9525">
            <a:noFill/>
            <a:miter lim="800000"/>
            <a:headEnd/>
            <a:tailEnd/>
          </a:ln>
        </p:spPr>
      </p:pic>
      <p:sp>
        <p:nvSpPr>
          <p:cNvPr id="4" name="Прямоугольник 3"/>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4499992" y="1484784"/>
            <a:ext cx="4427984" cy="5184576"/>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 При формировании дел необходимо соблюдать следующие правила: …</a:t>
            </a:r>
          </a:p>
          <a:p>
            <a:pPr algn="ctr"/>
            <a:r>
              <a:rPr lang="ru-RU" sz="2000" u="sng" dirty="0">
                <a:latin typeface="Times New Roman" pitchFamily="18" charset="0"/>
                <a:cs typeface="Times New Roman" pitchFamily="18" charset="0"/>
              </a:rPr>
              <a:t>- Документы независимо от  даты  их утверждения или составления присоединяются к документам, к которым они относятся (например, распоряжение об отмене завещания присоединяются к отмененному завещанию );</a:t>
            </a:r>
            <a:br>
              <a:rPr lang="ru-RU" sz="2400" dirty="0"/>
            </a:br>
            <a:endParaRPr lang="ru-RU" sz="2400" dirty="0"/>
          </a:p>
        </p:txBody>
      </p:sp>
      <p:sp>
        <p:nvSpPr>
          <p:cNvPr id="8" name="Вертикальный свиток 7"/>
          <p:cNvSpPr/>
          <p:nvPr/>
        </p:nvSpPr>
        <p:spPr>
          <a:xfrm>
            <a:off x="107504" y="1484784"/>
            <a:ext cx="4355976" cy="52292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9" name="TextBox 8"/>
          <p:cNvSpPr txBox="1"/>
          <p:nvPr/>
        </p:nvSpPr>
        <p:spPr>
          <a:xfrm>
            <a:off x="755576" y="1916833"/>
            <a:ext cx="3096344" cy="5601533"/>
          </a:xfrm>
          <a:prstGeom prst="rect">
            <a:avLst/>
          </a:prstGeom>
          <a:noFill/>
        </p:spPr>
        <p:txBody>
          <a:bodyPr wrap="square" rtlCol="0">
            <a:spAutoFit/>
          </a:bodyPr>
          <a:lstStyle/>
          <a:p>
            <a:r>
              <a:rPr lang="ru-RU" sz="2400" b="1" u="sng" dirty="0">
                <a:latin typeface="Times New Roman" pitchFamily="18" charset="0"/>
                <a:cs typeface="Times New Roman" pitchFamily="18" charset="0"/>
              </a:rPr>
              <a:t>п.58 Новая редакция</a:t>
            </a:r>
            <a:endParaRPr lang="ru-RU" b="1" dirty="0"/>
          </a:p>
          <a:p>
            <a:pPr algn="ctr"/>
            <a:r>
              <a:rPr lang="ru-RU" dirty="0"/>
              <a:t>…. </a:t>
            </a:r>
            <a:r>
              <a:rPr lang="ru-RU" sz="2000" dirty="0">
                <a:latin typeface="Times New Roman" pitchFamily="18" charset="0"/>
                <a:cs typeface="Times New Roman" pitchFamily="18" charset="0"/>
              </a:rPr>
              <a:t>Приложения к документам, независимо от даты их составления, присоединяются к документам, к которым они относятся. Если после помещения приложения в дело его объем составит свыше 250 листов, то приложение может формироваться в отдельный том, о чем в документе делается отметка.</a:t>
            </a:r>
          </a:p>
          <a:p>
            <a:br>
              <a:rPr lang="ru-RU" dirty="0"/>
            </a:br>
            <a:br>
              <a:rPr lang="ru-RU" dirty="0"/>
            </a:br>
            <a:endParaRPr lang="ru-RU" dirty="0"/>
          </a:p>
        </p:txBody>
      </p:sp>
      <p:sp>
        <p:nvSpPr>
          <p:cNvPr id="11" name="TextBox 10"/>
          <p:cNvSpPr txBox="1"/>
          <p:nvPr/>
        </p:nvSpPr>
        <p:spPr>
          <a:xfrm>
            <a:off x="5148064" y="1988840"/>
            <a:ext cx="3708920" cy="738664"/>
          </a:xfrm>
          <a:prstGeom prst="rect">
            <a:avLst/>
          </a:prstGeom>
          <a:noFill/>
        </p:spPr>
        <p:txBody>
          <a:bodyPr wrap="square" rtlCol="0">
            <a:spAutoFit/>
          </a:bodyPr>
          <a:lstStyle/>
          <a:p>
            <a:r>
              <a:rPr lang="ru-RU" sz="2400" b="1" u="sng" dirty="0">
                <a:latin typeface="Times New Roman" pitchFamily="18" charset="0"/>
                <a:cs typeface="Times New Roman" pitchFamily="18" charset="0"/>
              </a:rPr>
              <a:t>п.58 Старая редакция</a:t>
            </a:r>
            <a:endParaRPr lang="ru-RU" sz="2400" b="1" dirty="0">
              <a:latin typeface="Times New Roman" pitchFamily="18" charset="0"/>
              <a:cs typeface="Times New Roman" pitchFamily="18" charset="0"/>
            </a:endParaRPr>
          </a:p>
          <a:p>
            <a:endParaRPr lang="ru-RU" dirty="0"/>
          </a:p>
        </p:txBody>
      </p:sp>
      <p:sp>
        <p:nvSpPr>
          <p:cNvPr id="10" name="Прямоугольник 9"/>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323528" y="1844825"/>
            <a:ext cx="8352928" cy="3816424"/>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2800" dirty="0">
                <a:solidFill>
                  <a:schemeClr val="tx1"/>
                </a:solidFill>
                <a:latin typeface="Times New Roman" pitchFamily="18" charset="0"/>
                <a:cs typeface="Times New Roman" pitchFamily="18" charset="0"/>
              </a:rPr>
              <a:t>79. ..При этом указывается следующая надпись: </a:t>
            </a:r>
            <a:br>
              <a:rPr lang="ru-RU" sz="3000" dirty="0">
                <a:solidFill>
                  <a:schemeClr val="tx1"/>
                </a:solidFill>
                <a:latin typeface="Times New Roman" pitchFamily="18" charset="0"/>
                <a:cs typeface="Times New Roman" pitchFamily="18" charset="0"/>
              </a:rPr>
            </a:br>
            <a:br>
              <a:rPr lang="ru-RU" sz="3000" dirty="0">
                <a:solidFill>
                  <a:schemeClr val="tx1"/>
                </a:solidFill>
                <a:latin typeface="Arial"/>
              </a:rPr>
            </a:br>
            <a:endParaRPr lang="ru-RU" sz="3000" dirty="0">
              <a:solidFill>
                <a:schemeClr val="tx1"/>
              </a:solidFill>
            </a:endParaRPr>
          </a:p>
        </p:txBody>
      </p:sp>
      <p:sp>
        <p:nvSpPr>
          <p:cNvPr id="9" name="TextBox 8"/>
          <p:cNvSpPr txBox="1">
            <a:spLocks noChangeArrowheads="1"/>
          </p:cNvSpPr>
          <p:nvPr/>
        </p:nvSpPr>
        <p:spPr bwMode="auto">
          <a:xfrm>
            <a:off x="611560" y="3717033"/>
            <a:ext cx="7776864" cy="124649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sz="2500" u="sng" dirty="0">
                <a:solidFill>
                  <a:schemeClr val="tx1"/>
                </a:solidFill>
                <a:latin typeface="Times New Roman" pitchFamily="18" charset="0"/>
                <a:cs typeface="Times New Roman" pitchFamily="18" charset="0"/>
              </a:rPr>
              <a:t>В деле пронумеровано, прошито и скреплено печатью всего </a:t>
            </a:r>
            <a:r>
              <a:rPr lang="ru-RU" sz="2500" u="sng" dirty="0" err="1">
                <a:solidFill>
                  <a:schemeClr val="tx1"/>
                </a:solidFill>
                <a:latin typeface="Times New Roman" pitchFamily="18" charset="0"/>
                <a:cs typeface="Times New Roman" pitchFamily="18" charset="0"/>
              </a:rPr>
              <a:t>__листов</a:t>
            </a:r>
            <a:r>
              <a:rPr lang="ru-RU" sz="2500" u="sng" dirty="0">
                <a:solidFill>
                  <a:schemeClr val="tx1"/>
                </a:solidFill>
                <a:latin typeface="Times New Roman" pitchFamily="18" charset="0"/>
                <a:cs typeface="Times New Roman" pitchFamily="18" charset="0"/>
              </a:rPr>
              <a:t> документов, +___ листов внутренней описи, + лист-заверитель".</a:t>
            </a:r>
            <a:r>
              <a:rPr lang="ru-RU" sz="2500" dirty="0">
                <a:latin typeface="Times New Roman" pitchFamily="18" charset="0"/>
                <a:cs typeface="Times New Roman" pitchFamily="18" charset="0"/>
              </a:rPr>
              <a:t> </a:t>
            </a:r>
            <a:endParaRPr lang="ru-RU" sz="2500" b="1" u="sng" dirty="0">
              <a:latin typeface="Times New Roman" pitchFamily="18" charset="0"/>
              <a:cs typeface="Times New Roman" pitchFamily="18" charset="0"/>
            </a:endParaRPr>
          </a:p>
        </p:txBody>
      </p:sp>
      <p:sp>
        <p:nvSpPr>
          <p:cNvPr id="10" name="Прямоугольник 9"/>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6367_10.gif"/>
          <p:cNvPicPr>
            <a:picLocks noChangeAspect="1"/>
          </p:cNvPicPr>
          <p:nvPr/>
        </p:nvPicPr>
        <p:blipFill>
          <a:blip r:embed="rId2" cstate="print"/>
          <a:stretch>
            <a:fillRect/>
          </a:stretch>
        </p:blipFill>
        <p:spPr>
          <a:xfrm>
            <a:off x="323528" y="1196753"/>
            <a:ext cx="8424936" cy="5298211"/>
          </a:xfrm>
          <a:prstGeom prst="rect">
            <a:avLst/>
          </a:prstGeom>
        </p:spPr>
      </p:pic>
      <p:sp>
        <p:nvSpPr>
          <p:cNvPr id="3" name="Прямоугольник 2"/>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pic>
        <p:nvPicPr>
          <p:cNvPr id="8" name="Рисунок 7" descr="Новый рисунок.bmp"/>
          <p:cNvPicPr>
            <a:picLocks noChangeAspect="1"/>
          </p:cNvPicPr>
          <p:nvPr/>
        </p:nvPicPr>
        <p:blipFill>
          <a:blip r:embed="rId2" cstate="print"/>
          <a:stretch>
            <a:fillRect/>
          </a:stretch>
        </p:blipFill>
        <p:spPr>
          <a:xfrm>
            <a:off x="395536" y="1340768"/>
            <a:ext cx="8246242" cy="5213930"/>
          </a:xfrm>
          <a:prstGeom prst="rect">
            <a:avLst/>
          </a:prstGeom>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Приложение 12</a:t>
            </a:r>
          </a:p>
        </p:txBody>
      </p:sp>
      <p:sp>
        <p:nvSpPr>
          <p:cNvPr id="3" name="Подзаголовок 2"/>
          <p:cNvSpPr>
            <a:spLocks noGrp="1"/>
          </p:cNvSpPr>
          <p:nvPr>
            <p:ph type="subTitle" idx="1"/>
          </p:nvPr>
        </p:nvSpPr>
        <p:spPr/>
        <p:txBody>
          <a:bodyPr/>
          <a:lstStyle/>
          <a:p>
            <a:endParaRPr lang="ru-RU"/>
          </a:p>
        </p:txBody>
      </p:sp>
      <p:pic>
        <p:nvPicPr>
          <p:cNvPr id="4" name="Рисунок 3" descr="Новый точечный рисунок (5).bmp"/>
          <p:cNvPicPr>
            <a:picLocks noChangeAspect="1"/>
          </p:cNvPicPr>
          <p:nvPr/>
        </p:nvPicPr>
        <p:blipFill>
          <a:blip r:embed="rId2" cstate="print"/>
          <a:stretch>
            <a:fillRect/>
          </a:stretch>
        </p:blipFill>
        <p:spPr>
          <a:xfrm>
            <a:off x="179512" y="1235885"/>
            <a:ext cx="8848181" cy="5478100"/>
          </a:xfrm>
          <a:prstGeom prst="rect">
            <a:avLst/>
          </a:prstGeom>
        </p:spPr>
      </p:pic>
      <p:sp>
        <p:nvSpPr>
          <p:cNvPr id="5" name="Прямоугольник 4"/>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овый точечный рисунок.bmp"/>
          <p:cNvPicPr>
            <a:picLocks noChangeAspect="1"/>
          </p:cNvPicPr>
          <p:nvPr/>
        </p:nvPicPr>
        <p:blipFill>
          <a:blip r:embed="rId2" cstate="print"/>
          <a:stretch>
            <a:fillRect/>
          </a:stretch>
        </p:blipFill>
        <p:spPr>
          <a:xfrm>
            <a:off x="1634111" y="0"/>
            <a:ext cx="5875780" cy="6858000"/>
          </a:xfrm>
          <a:prstGeom prst="rect">
            <a:avLst/>
          </a:prstGeo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539552" y="188640"/>
            <a:ext cx="4032448"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b="1" u="sng" dirty="0">
                <a:solidFill>
                  <a:schemeClr val="bg1"/>
                </a:solidFill>
                <a:latin typeface="Times New Roman" pitchFamily="18" charset="0"/>
                <a:cs typeface="Times New Roman" pitchFamily="18" charset="0"/>
              </a:rPr>
              <a:t>Новая редакция</a:t>
            </a:r>
          </a:p>
        </p:txBody>
      </p:sp>
      <p:sp>
        <p:nvSpPr>
          <p:cNvPr id="7" name="TextBox 4"/>
          <p:cNvSpPr txBox="1">
            <a:spLocks noChangeArrowheads="1"/>
          </p:cNvSpPr>
          <p:nvPr/>
        </p:nvSpPr>
        <p:spPr bwMode="auto">
          <a:xfrm>
            <a:off x="5004048" y="188640"/>
            <a:ext cx="3672408"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b="1" u="sng" dirty="0">
                <a:latin typeface="Times New Roman" pitchFamily="18" charset="0"/>
                <a:cs typeface="Times New Roman" pitchFamily="18" charset="0"/>
              </a:rPr>
              <a:t>Старая редакция</a:t>
            </a:r>
          </a:p>
        </p:txBody>
      </p:sp>
      <p:sp>
        <p:nvSpPr>
          <p:cNvPr id="8" name="Скругленный прямоугольник 7"/>
          <p:cNvSpPr/>
          <p:nvPr/>
        </p:nvSpPr>
        <p:spPr>
          <a:xfrm>
            <a:off x="251520" y="692697"/>
            <a:ext cx="4176464" cy="57606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a:latin typeface="Times New Roman" pitchFamily="18" charset="0"/>
                <a:cs typeface="Times New Roman" pitchFamily="18" charset="0"/>
              </a:rPr>
              <a:t>6.</a:t>
            </a:r>
            <a:r>
              <a:rPr lang="ru-RU" sz="1400" dirty="0">
                <a:latin typeface="Times New Roman" pitchFamily="18" charset="0"/>
                <a:cs typeface="Times New Roman" pitchFamily="18" charset="0"/>
              </a:rPr>
              <a:t> </a:t>
            </a:r>
            <a:r>
              <a:rPr lang="ru-RU" dirty="0"/>
              <a:t>Нотариус оформляет следующие организационно-распорядительные документы, не касающиеся документального оформления нотариального действия: </a:t>
            </a:r>
          </a:p>
          <a:p>
            <a:r>
              <a:rPr lang="ru-RU" b="1" dirty="0"/>
              <a:t>постановления</a:t>
            </a:r>
            <a:r>
              <a:rPr lang="ru-RU" dirty="0"/>
              <a:t> (кроме постановлений, связанных с оформлением в соответствии с законодательством Российской Федерации нотариального действия, например: постановления о выдаче денежных средств на похороны наследодателей, постановления об аннулировании ранее выданных свидетельств о праве на наследство); </a:t>
            </a:r>
          </a:p>
          <a:p>
            <a:r>
              <a:rPr lang="ru-RU" b="1" dirty="0"/>
              <a:t>приказы; </a:t>
            </a:r>
          </a:p>
          <a:p>
            <a:r>
              <a:rPr lang="ru-RU" b="1" dirty="0"/>
              <a:t>распоряжения. </a:t>
            </a:r>
          </a:p>
          <a:p>
            <a:endParaRPr lang="ru-RU" sz="1400" dirty="0"/>
          </a:p>
        </p:txBody>
      </p:sp>
      <p:sp>
        <p:nvSpPr>
          <p:cNvPr id="10" name="Скругленный прямоугольник 9"/>
          <p:cNvSpPr/>
          <p:nvPr/>
        </p:nvSpPr>
        <p:spPr>
          <a:xfrm>
            <a:off x="4644008" y="692697"/>
            <a:ext cx="4176464" cy="59766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1" name="TextBox 3"/>
          <p:cNvSpPr txBox="1">
            <a:spLocks noChangeArrowheads="1"/>
          </p:cNvSpPr>
          <p:nvPr/>
        </p:nvSpPr>
        <p:spPr bwMode="auto">
          <a:xfrm>
            <a:off x="4932040" y="887136"/>
            <a:ext cx="3743325" cy="5970865"/>
          </a:xfrm>
          <a:prstGeom prst="rect">
            <a:avLst/>
          </a:prstGeom>
          <a:noFill/>
          <a:ln w="9525">
            <a:noFill/>
            <a:miter lim="800000"/>
            <a:headEnd/>
            <a:tailEnd/>
          </a:ln>
        </p:spPr>
        <p:txBody>
          <a:bodyPr>
            <a:spAutoFit/>
          </a:bodyPr>
          <a:lstStyle/>
          <a:p>
            <a:pPr algn="ctr"/>
            <a:r>
              <a:rPr lang="ru-RU" sz="1400" dirty="0">
                <a:latin typeface="Times New Roman" pitchFamily="18" charset="0"/>
                <a:cs typeface="Times New Roman" pitchFamily="18" charset="0"/>
              </a:rPr>
              <a:t>6</a:t>
            </a:r>
            <a:r>
              <a:rPr lang="ru-RU" sz="1600" dirty="0">
                <a:latin typeface="Times New Roman" pitchFamily="18" charset="0"/>
                <a:cs typeface="Times New Roman" pitchFamily="18" charset="0"/>
              </a:rPr>
              <a:t>. </a:t>
            </a:r>
            <a:r>
              <a:rPr lang="ru-RU" sz="1600" dirty="0"/>
              <a:t>В процессе совершения нотариального действия (или отказа в его совершении) нотариус оформляет следующие организационно-распорядительные документы, непосредственно связанные с совершением нотариального действия, но не касающиеся документального оформления этого действия:</a:t>
            </a:r>
          </a:p>
          <a:p>
            <a:pPr algn="ctr"/>
            <a:r>
              <a:rPr lang="ru-RU" sz="1600" b="1" dirty="0"/>
              <a:t>постановление</a:t>
            </a:r>
            <a:r>
              <a:rPr lang="ru-RU" sz="1600" dirty="0"/>
              <a:t> (кроме постановлений, связанных в соответствии с действующим законодательством с документальным оформлением нотариального действия, а именно постановления о выдаче денежных средств на похороны наследодателя, постановления об аннулировании ранее выданного свидетельства о праве на наследство и др.);</a:t>
            </a:r>
          </a:p>
          <a:p>
            <a:pPr algn="ctr"/>
            <a:r>
              <a:rPr lang="ru-RU" sz="1600" b="1" dirty="0"/>
              <a:t>распоряжение;</a:t>
            </a:r>
          </a:p>
          <a:p>
            <a:pPr algn="ctr"/>
            <a:r>
              <a:rPr lang="ru-RU" sz="1600" b="1" dirty="0"/>
              <a:t>поручение;</a:t>
            </a:r>
          </a:p>
          <a:p>
            <a:pPr algn="ctr"/>
            <a:r>
              <a:rPr lang="ru-RU" sz="1600" b="1" dirty="0"/>
              <a:t>запрос об истребовании сведений и документов.</a:t>
            </a:r>
          </a:p>
          <a:p>
            <a:endParaRPr lang="ru-RU" sz="1400" dirty="0"/>
          </a:p>
        </p:txBody>
      </p:sp>
    </p:spTree>
    <p:extLst>
      <p:ext uri="{BB962C8B-B14F-4D97-AF65-F5344CB8AC3E}">
        <p14:creationId xmlns:p14="http://schemas.microsoft.com/office/powerpoint/2010/main" val="921338034"/>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6367_17.gif"/>
          <p:cNvPicPr>
            <a:picLocks noChangeAspect="1"/>
          </p:cNvPicPr>
          <p:nvPr/>
        </p:nvPicPr>
        <p:blipFill>
          <a:blip r:embed="rId2" cstate="print"/>
          <a:stretch>
            <a:fillRect/>
          </a:stretch>
        </p:blipFill>
        <p:spPr>
          <a:xfrm>
            <a:off x="0" y="1196752"/>
            <a:ext cx="9137723" cy="5661248"/>
          </a:xfrm>
          <a:prstGeom prst="rect">
            <a:avLst/>
          </a:prstGeom>
        </p:spPr>
      </p:pic>
      <p:sp>
        <p:nvSpPr>
          <p:cNvPr id="3" name="Прямоугольник 2"/>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
        <p:nvSpPr>
          <p:cNvPr id="4" name="Горизонтальный свиток 3"/>
          <p:cNvSpPr/>
          <p:nvPr/>
        </p:nvSpPr>
        <p:spPr>
          <a:xfrm>
            <a:off x="755576" y="1340768"/>
            <a:ext cx="7560840" cy="496855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2300" dirty="0"/>
              <a:t>111. Отбор документов для уничтожения производится после составления в порядке, предусмотренном пунктом 80 Правил, описей дел постоянного и временного (свыше 10 лет) хранения.</a:t>
            </a: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1547664" y="980728"/>
            <a:ext cx="0" cy="5877272"/>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1547664" y="980728"/>
            <a:ext cx="6048672"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547664" y="6858000"/>
            <a:ext cx="6048672"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7524328" y="980728"/>
            <a:ext cx="0" cy="5877272"/>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3" name="Горизонтальный свиток 12"/>
          <p:cNvSpPr/>
          <p:nvPr/>
        </p:nvSpPr>
        <p:spPr>
          <a:xfrm>
            <a:off x="755576" y="0"/>
            <a:ext cx="7632848" cy="1052736"/>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Порядок уничтожения дел</a:t>
            </a:r>
          </a:p>
        </p:txBody>
      </p:sp>
      <p:pic>
        <p:nvPicPr>
          <p:cNvPr id="9" name="Рисунок 8" descr="Новый точечный рисунок.bmp"/>
          <p:cNvPicPr>
            <a:picLocks noChangeAspect="1"/>
          </p:cNvPicPr>
          <p:nvPr/>
        </p:nvPicPr>
        <p:blipFill>
          <a:blip r:embed="rId2" cstate="print"/>
          <a:stretch>
            <a:fillRect/>
          </a:stretch>
        </p:blipFill>
        <p:spPr>
          <a:xfrm>
            <a:off x="1547666" y="973713"/>
            <a:ext cx="6048671" cy="5884288"/>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580113" y="2564905"/>
            <a:ext cx="1114425" cy="3714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580113" y="1412777"/>
            <a:ext cx="981075" cy="3524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580113" y="1988840"/>
            <a:ext cx="981075" cy="352425"/>
          </a:xfrm>
          <a:prstGeom prst="rect">
            <a:avLst/>
          </a:prstGeom>
          <a:noFill/>
          <a:ln w="9525">
            <a:noFill/>
            <a:miter lim="800000"/>
            <a:headEnd/>
            <a:tailEnd/>
          </a:ln>
        </p:spPr>
      </p:pic>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pic>
        <p:nvPicPr>
          <p:cNvPr id="4" name="Рисунок 3" descr="6367_25.gif"/>
          <p:cNvPicPr>
            <a:picLocks noChangeAspect="1"/>
          </p:cNvPicPr>
          <p:nvPr/>
        </p:nvPicPr>
        <p:blipFill>
          <a:blip r:embed="rId2" cstate="print"/>
          <a:stretch>
            <a:fillRect/>
          </a:stretch>
        </p:blipFill>
        <p:spPr>
          <a:xfrm>
            <a:off x="1043609" y="1124745"/>
            <a:ext cx="6745932" cy="5544616"/>
          </a:xfrm>
          <a:prstGeom prst="rect">
            <a:avLst/>
          </a:prstGeom>
        </p:spPr>
      </p:pic>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539552" y="1196752"/>
            <a:ext cx="8064896" cy="496855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3500" dirty="0"/>
              <a:t>130. После выдачи свидетельства о праве на наследство всем наследникам производство по наследственному делу считается оконченным, и дело оформляется для временного хранения (</a:t>
            </a:r>
            <a:r>
              <a:rPr lang="ru-RU" sz="3500" dirty="0">
                <a:hlinkClick r:id="rId2"/>
              </a:rPr>
              <a:t>глава IX</a:t>
            </a:r>
            <a:r>
              <a:rPr lang="ru-RU" sz="3500" dirty="0"/>
              <a:t> Правил). </a:t>
            </a:r>
          </a:p>
        </p:txBody>
      </p:sp>
      <p:sp>
        <p:nvSpPr>
          <p:cNvPr id="5" name="Прямоугольник 4"/>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7504" y="1124745"/>
            <a:ext cx="8928992" cy="54726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600" dirty="0">
                <a:latin typeface="Times New Roman" pitchFamily="18" charset="0"/>
                <a:cs typeface="Times New Roman" pitchFamily="18" charset="0"/>
              </a:rPr>
              <a:t>133. При подготовке оконченного наследственного дела для временного хранения:</a:t>
            </a:r>
          </a:p>
          <a:p>
            <a:r>
              <a:rPr lang="ru-RU" sz="1600" dirty="0">
                <a:latin typeface="Times New Roman" pitchFamily="18" charset="0"/>
                <a:cs typeface="Times New Roman" pitchFamily="18" charset="0"/>
              </a:rPr>
              <a:t>а) документы в деле подшиваются в следующем порядке:</a:t>
            </a:r>
          </a:p>
          <a:p>
            <a:r>
              <a:rPr lang="ru-RU" sz="1600" dirty="0">
                <a:latin typeface="Times New Roman" pitchFamily="18" charset="0"/>
                <a:cs typeface="Times New Roman" pitchFamily="18" charset="0"/>
              </a:rPr>
              <a:t>копия свидетельства о смерти наследодателя;</a:t>
            </a:r>
          </a:p>
          <a:p>
            <a:r>
              <a:rPr lang="ru-RU" sz="1600" dirty="0">
                <a:latin typeface="Times New Roman" pitchFamily="18" charset="0"/>
                <a:cs typeface="Times New Roman" pitchFamily="18" charset="0"/>
              </a:rPr>
              <a:t>заявления о принятии наследства (в хронологическом порядке);</a:t>
            </a:r>
          </a:p>
          <a:p>
            <a:r>
              <a:rPr lang="ru-RU" sz="1600" dirty="0">
                <a:latin typeface="Times New Roman" pitchFamily="18" charset="0"/>
                <a:cs typeface="Times New Roman" pitchFamily="18" charset="0"/>
              </a:rPr>
              <a:t>заявления о выдаче свидетельства о праве на наследство (в хронологическом порядке);</a:t>
            </a:r>
          </a:p>
          <a:p>
            <a:r>
              <a:rPr lang="ru-RU" sz="1600" dirty="0">
                <a:latin typeface="Times New Roman" pitchFamily="18" charset="0"/>
                <a:cs typeface="Times New Roman" pitchFamily="18" charset="0"/>
              </a:rPr>
              <a:t>иные заявления (в хронологическом порядке);</a:t>
            </a:r>
          </a:p>
          <a:p>
            <a:r>
              <a:rPr lang="ru-RU" sz="1600" dirty="0">
                <a:latin typeface="Times New Roman" pitchFamily="18" charset="0"/>
                <a:cs typeface="Times New Roman" pitchFamily="18" charset="0"/>
              </a:rPr>
              <a:t>документы, подтверждающие основание наследования (завещание, документы о степени родства, об усыновлении, о нахождении на иждивении наследодателя и т.д.) или их копии;</a:t>
            </a:r>
          </a:p>
          <a:p>
            <a:r>
              <a:rPr lang="ru-RU" sz="1600" dirty="0">
                <a:latin typeface="Times New Roman" pitchFamily="18" charset="0"/>
                <a:cs typeface="Times New Roman" pitchFamily="18" charset="0"/>
              </a:rPr>
              <a:t>справка о последнем месте жительства наследодателя или иной документ, на основании которого определено место открытия наследства;</a:t>
            </a:r>
          </a:p>
          <a:p>
            <a:r>
              <a:rPr lang="ru-RU" sz="1600" dirty="0">
                <a:latin typeface="Times New Roman" pitchFamily="18" charset="0"/>
                <a:cs typeface="Times New Roman" pitchFamily="18" charset="0"/>
              </a:rPr>
              <a:t>документы, подтверждающие принадлежность наследства наследодателю;</a:t>
            </a:r>
          </a:p>
          <a:p>
            <a:r>
              <a:rPr lang="ru-RU" sz="1600" dirty="0">
                <a:latin typeface="Times New Roman" pitchFamily="18" charset="0"/>
                <a:cs typeface="Times New Roman" pitchFamily="18" charset="0"/>
              </a:rPr>
              <a:t>документы о стоимости наследственного имущества;</a:t>
            </a:r>
          </a:p>
          <a:p>
            <a:r>
              <a:rPr lang="ru-RU" sz="1600" dirty="0">
                <a:latin typeface="Times New Roman" pitchFamily="18" charset="0"/>
                <a:cs typeface="Times New Roman" pitchFamily="18" charset="0"/>
              </a:rPr>
              <a:t>запросы нотариуса для установления состава наследственного имущества и ответы на них;</a:t>
            </a:r>
          </a:p>
          <a:p>
            <a:r>
              <a:rPr lang="ru-RU" sz="1600" dirty="0">
                <a:latin typeface="Times New Roman" pitchFamily="18" charset="0"/>
                <a:cs typeface="Times New Roman" pitchFamily="18" charset="0"/>
              </a:rPr>
              <a:t>свидетельство о праве на наследство;</a:t>
            </a:r>
          </a:p>
          <a:p>
            <a:r>
              <a:rPr lang="ru-RU" sz="1600" dirty="0">
                <a:latin typeface="Times New Roman" pitchFamily="18" charset="0"/>
                <a:cs typeface="Times New Roman" pitchFamily="18" charset="0"/>
              </a:rPr>
              <a:t>письмо в налоговый орган о направлении сведений о выданном свидетельстве о праве на наследство;</a:t>
            </a:r>
          </a:p>
          <a:p>
            <a:r>
              <a:rPr lang="ru-RU" sz="1600" dirty="0">
                <a:latin typeface="Times New Roman" pitchFamily="18" charset="0"/>
                <a:cs typeface="Times New Roman" pitchFamily="18" charset="0"/>
              </a:rPr>
              <a:t>иные документы;</a:t>
            </a:r>
          </a:p>
          <a:p>
            <a:r>
              <a:rPr lang="ru-RU" sz="1600" dirty="0">
                <a:latin typeface="Times New Roman" pitchFamily="18" charset="0"/>
                <a:cs typeface="Times New Roman" pitchFamily="18" charset="0"/>
              </a:rPr>
              <a:t>б) листы дела нумеруются, составляется внутренняя опись.</a:t>
            </a:r>
          </a:p>
        </p:txBody>
      </p:sp>
      <p:sp>
        <p:nvSpPr>
          <p:cNvPr id="4" name="Прямоугольник 3"/>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323528" y="1124745"/>
            <a:ext cx="8352928" cy="5472608"/>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solidFill>
                  <a:srgbClr val="000000"/>
                </a:solidFill>
                <a:latin typeface="Times New Roman" pitchFamily="18" charset="0"/>
                <a:cs typeface="Times New Roman" pitchFamily="18" charset="0"/>
              </a:rPr>
              <a:t>79. После составления листа-заверителя и внутренней описи все документы, составляющие дело, помещаются в обложку, прошиваются прочной нитью или переплетаются с учетом возможного свободного чтения их текстов. Исключение составляют документы, помещенные в дело "Конверты хранения". Если текст документа близко расположен к левому краю листа, что после подшивки затруднит его чтение, к листу подклеивается полоска бумаги, которая прошивается при оформлении дела. На место склейки помещается оттиск печати нотариуса с воспроизведением Государственного герба Российской Федерации. </a:t>
            </a:r>
            <a:br>
              <a:rPr lang="ru-RU" dirty="0">
                <a:solidFill>
                  <a:srgbClr val="000000"/>
                </a:solidFill>
                <a:latin typeface="Times New Roman" pitchFamily="18" charset="0"/>
                <a:cs typeface="Times New Roman" pitchFamily="18" charset="0"/>
              </a:rPr>
            </a:br>
            <a:r>
              <a:rPr lang="ru-RU" dirty="0">
                <a:solidFill>
                  <a:srgbClr val="000000"/>
                </a:solidFill>
                <a:latin typeface="Times New Roman" pitchFamily="18" charset="0"/>
                <a:cs typeface="Times New Roman" pitchFamily="18" charset="0"/>
              </a:rPr>
              <a:t>Концы нити, которой прошиты документы дела, или места скрепления листов заклеиваются бумажной наклейкой, на которую ставится оттиск печати нотариуса с воспроизведением Государственного герба Российской Федерации таким образом, чтобы часть оттиска была расположена на бумажной наклейке, часть - на листе. При этом указывается следующая надпись: </a:t>
            </a:r>
            <a:br>
              <a:rPr lang="ru-RU" dirty="0">
                <a:solidFill>
                  <a:srgbClr val="000000"/>
                </a:solidFill>
                <a:latin typeface="Times New Roman" pitchFamily="18" charset="0"/>
                <a:cs typeface="Times New Roman" pitchFamily="18" charset="0"/>
              </a:rPr>
            </a:br>
            <a:br>
              <a:rPr lang="ru-RU" dirty="0">
                <a:solidFill>
                  <a:srgbClr val="00B050"/>
                </a:solidFill>
                <a:latin typeface="Arial"/>
              </a:rPr>
            </a:br>
            <a:endParaRPr lang="ru-RU" dirty="0"/>
          </a:p>
        </p:txBody>
      </p:sp>
      <p:sp>
        <p:nvSpPr>
          <p:cNvPr id="9" name="TextBox 8"/>
          <p:cNvSpPr txBox="1">
            <a:spLocks noChangeArrowheads="1"/>
          </p:cNvSpPr>
          <p:nvPr/>
        </p:nvSpPr>
        <p:spPr bwMode="auto">
          <a:xfrm>
            <a:off x="539552" y="5661249"/>
            <a:ext cx="7776864" cy="70788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sz="2000" u="sng" dirty="0">
                <a:solidFill>
                  <a:schemeClr val="tx1"/>
                </a:solidFill>
                <a:latin typeface="Times New Roman" pitchFamily="18" charset="0"/>
                <a:cs typeface="Times New Roman" pitchFamily="18" charset="0"/>
              </a:rPr>
              <a:t>В деле пронумеровано, прошито и скреплено печатью всего </a:t>
            </a:r>
            <a:r>
              <a:rPr lang="ru-RU" sz="2000" u="sng" dirty="0" err="1">
                <a:solidFill>
                  <a:schemeClr val="tx1"/>
                </a:solidFill>
                <a:latin typeface="Times New Roman" pitchFamily="18" charset="0"/>
                <a:cs typeface="Times New Roman" pitchFamily="18" charset="0"/>
              </a:rPr>
              <a:t>__листов</a:t>
            </a:r>
            <a:r>
              <a:rPr lang="ru-RU" sz="2000" u="sng" dirty="0">
                <a:solidFill>
                  <a:schemeClr val="tx1"/>
                </a:solidFill>
                <a:latin typeface="Times New Roman" pitchFamily="18" charset="0"/>
                <a:cs typeface="Times New Roman" pitchFamily="18" charset="0"/>
              </a:rPr>
              <a:t> документов, +___ листов внутренней описи, + лист-заверитель".</a:t>
            </a:r>
            <a:r>
              <a:rPr lang="ru-RU" dirty="0">
                <a:latin typeface="Times New Roman" pitchFamily="18" charset="0"/>
                <a:cs typeface="Times New Roman" pitchFamily="18" charset="0"/>
              </a:rPr>
              <a:t> </a:t>
            </a:r>
            <a:endParaRPr lang="ru-RU" b="1" u="sng" dirty="0">
              <a:latin typeface="Times New Roman" pitchFamily="18" charset="0"/>
              <a:cs typeface="Times New Roman" pitchFamily="18" charset="0"/>
            </a:endParaRPr>
          </a:p>
        </p:txBody>
      </p:sp>
      <p:sp>
        <p:nvSpPr>
          <p:cNvPr id="10" name="Прямоугольник 9"/>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Новый рисунок.png"/>
          <p:cNvPicPr>
            <a:picLocks noChangeAspect="1"/>
          </p:cNvPicPr>
          <p:nvPr/>
        </p:nvPicPr>
        <p:blipFill>
          <a:blip r:embed="rId2" cstate="print"/>
          <a:stretch>
            <a:fillRect/>
          </a:stretch>
        </p:blipFill>
        <p:spPr>
          <a:xfrm>
            <a:off x="266037" y="2276873"/>
            <a:ext cx="8877963" cy="3168352"/>
          </a:xfrm>
          <a:prstGeom prst="rect">
            <a:avLst/>
          </a:prstGeom>
        </p:spPr>
      </p:pic>
      <p:sp>
        <p:nvSpPr>
          <p:cNvPr id="4" name="TextBox 3"/>
          <p:cNvSpPr txBox="1"/>
          <p:nvPr/>
        </p:nvSpPr>
        <p:spPr>
          <a:xfrm>
            <a:off x="7164288" y="2348881"/>
            <a:ext cx="1800200" cy="369332"/>
          </a:xfrm>
          <a:prstGeom prst="rect">
            <a:avLst/>
          </a:prstGeom>
          <a:noFill/>
        </p:spPr>
        <p:txBody>
          <a:bodyPr wrap="square" rtlCol="0">
            <a:spAutoFit/>
          </a:bodyPr>
          <a:lstStyle/>
          <a:p>
            <a:r>
              <a:rPr lang="ru-RU" dirty="0"/>
              <a:t>Приложение 35</a:t>
            </a:r>
          </a:p>
        </p:txBody>
      </p:sp>
      <p:sp>
        <p:nvSpPr>
          <p:cNvPr id="5" name="Прямоугольник 4"/>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
        <p:nvSpPr>
          <p:cNvPr id="6" name="Прямоугольник с двумя скругленными противолежащими углами 5"/>
          <p:cNvSpPr/>
          <p:nvPr/>
        </p:nvSpPr>
        <p:spPr>
          <a:xfrm>
            <a:off x="539552" y="1772816"/>
            <a:ext cx="8208912" cy="410445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a:t>Пункт 201</a:t>
            </a:r>
            <a:r>
              <a:rPr lang="ru-RU" dirty="0"/>
              <a:t>….. Зарегистрированные нотариусом входящие электронные документы и Электронный журнал регистрации входящих электронных документов хранятся на рабочем месте нотариуса.</a:t>
            </a:r>
          </a:p>
          <a:p>
            <a:r>
              <a:rPr lang="ru-RU" dirty="0"/>
              <a:t>      Нотариус обязан не реже одного раза в неделю осуществлять резервное копирование зарегистрированных нотариусом входящих электронных документов и Электронного журнала регистрации входящих электронных документов на переносных электронных носителях. Хранение указанных резервных копий осуществляется нотариусом в местах, исключающих несанкционированный нотариусом доступ к таким копиям.</a:t>
            </a:r>
          </a:p>
          <a:p>
            <a:r>
              <a:rPr lang="ru-RU" dirty="0"/>
              <a:t>     Нотариус вправе хранить резервные копии указанных электронных документов на серверах единой информационной системы.</a:t>
            </a: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
        <p:nvSpPr>
          <p:cNvPr id="4" name="Горизонтальный свиток 3"/>
          <p:cNvSpPr/>
          <p:nvPr/>
        </p:nvSpPr>
        <p:spPr>
          <a:xfrm>
            <a:off x="539552" y="1124745"/>
            <a:ext cx="7992888" cy="554461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a:t>Пункт 202</a:t>
            </a:r>
            <a:r>
              <a:rPr lang="ru-RU" dirty="0"/>
              <a:t>….Нотариус обязан не реже одного раза в неделю осуществлять резервное копирование зарегистрированных нотариусом исходящих электронных документов и Электронного журнала регистрации исходящих электронных документов на переносных электронных носителях. Хранение указанных резервных копий осуществляется нотариусом в местах, исключающих несанкционированный доступ к таким копиям.</a:t>
            </a:r>
          </a:p>
          <a:p>
            <a:r>
              <a:rPr lang="ru-RU" dirty="0"/>
              <a:t>     Нотариус вправе хранить резервные копии указанных электронных документов на серверах единой информационной системы</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755576" y="116632"/>
            <a:ext cx="7416824"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t>Приказ Министерства юстиции Российской Федерации (Минюст России) от 19 декабря 2013 г. N 229 г. Москва "Об утверждении Примерной номенклатуры дел государственной нотариальной конторы и нотариуса, занимающегося частной практикой«</a:t>
            </a:r>
          </a:p>
          <a:p>
            <a:pPr algn="ctr"/>
            <a:r>
              <a:rPr lang="ru-RU" u="sng" dirty="0"/>
              <a:t> Организация нотариальной деятельности</a:t>
            </a:r>
          </a:p>
        </p:txBody>
      </p:sp>
      <p:pic>
        <p:nvPicPr>
          <p:cNvPr id="4" name="Рисунок 3" descr="доверенность1.JPG"/>
          <p:cNvPicPr>
            <a:picLocks noChangeAspect="1"/>
          </p:cNvPicPr>
          <p:nvPr/>
        </p:nvPicPr>
        <p:blipFill>
          <a:blip r:embed="rId2" cstate="print"/>
          <a:stretch>
            <a:fillRect/>
          </a:stretch>
        </p:blipFill>
        <p:spPr>
          <a:xfrm>
            <a:off x="899592" y="2636913"/>
            <a:ext cx="7543800" cy="4005064"/>
          </a:xfrm>
          <a:prstGeom prst="rect">
            <a:avLst/>
          </a:prstGeom>
        </p:spPr>
      </p:pic>
      <p:cxnSp>
        <p:nvCxnSpPr>
          <p:cNvPr id="6" name="Прямая соединительная линия 5"/>
          <p:cNvCxnSpPr/>
          <p:nvPr/>
        </p:nvCxnSpPr>
        <p:spPr>
          <a:xfrm>
            <a:off x="899592" y="1844824"/>
            <a:ext cx="0" cy="4752528"/>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99592" y="1844824"/>
            <a:ext cx="7560840"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8460432" y="1844824"/>
            <a:ext cx="0" cy="4752528"/>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899592" y="6597352"/>
            <a:ext cx="7488832"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18" name="Рисунок 17" descr="Новый точечный рисунок.bmp"/>
          <p:cNvPicPr>
            <a:picLocks noChangeAspect="1"/>
          </p:cNvPicPr>
          <p:nvPr/>
        </p:nvPicPr>
        <p:blipFill>
          <a:blip r:embed="rId3" cstate="print"/>
          <a:stretch>
            <a:fillRect/>
          </a:stretch>
        </p:blipFill>
        <p:spPr>
          <a:xfrm>
            <a:off x="899592" y="1772816"/>
            <a:ext cx="7560840" cy="936105"/>
          </a:xfrm>
          <a:prstGeom prst="rect">
            <a:avLst/>
          </a:prstGeom>
        </p:spPr>
      </p:pic>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tile tx="0" ty="0" sx="100000" sy="100000" flip="none" algn="tl"/>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5724128" y="836712"/>
            <a:ext cx="3312368" cy="5616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b="1" dirty="0"/>
              <a:t>Приказ Министерства юстиции Российской Федерации (Минюст России) от 16 апреля 2014 г. N 78 г. Москва "Об утверждении Правил нотариального делопроизводства"</a:t>
            </a:r>
          </a:p>
          <a:p>
            <a:pPr algn="just"/>
            <a:endParaRPr lang="ru-RU" sz="1400" dirty="0"/>
          </a:p>
          <a:p>
            <a:pPr algn="just"/>
            <a:r>
              <a:rPr lang="ru-RU" sz="1500" b="1" dirty="0"/>
              <a:t>203.</a:t>
            </a:r>
            <a:r>
              <a:rPr lang="ru-RU" sz="1500" dirty="0"/>
              <a:t>… При наличии электронных документов, которые необходимо приобщить к делу, составленному из документов на бумажном носителе, в дело помещается ссылка на место хранения данного электронного документа, содержащая полное имя файла и уникальный регистрационный номер документа или изготовленная на бумажном носителе копия электронного документа с указанием полного имени файла и места хранения данного электронного документа.</a:t>
            </a:r>
          </a:p>
        </p:txBody>
      </p:sp>
      <p:sp>
        <p:nvSpPr>
          <p:cNvPr id="15" name="Прямоугольник 14"/>
          <p:cNvSpPr/>
          <p:nvPr/>
        </p:nvSpPr>
        <p:spPr>
          <a:xfrm>
            <a:off x="683568" y="116632"/>
            <a:ext cx="7848872" cy="630942"/>
          </a:xfrm>
          <a:prstGeom prst="rect">
            <a:avLst/>
          </a:prstGeom>
          <a:noFill/>
        </p:spPr>
        <p:txBody>
          <a:bodyPr wrap="square" lIns="91440" tIns="45720" rIns="91440" bIns="45720">
            <a:spAutoFit/>
          </a:bodyPr>
          <a:lstStyle/>
          <a:p>
            <a:pPr algn="ctr"/>
            <a:r>
              <a:rPr lang="ru-RU" sz="3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Приобщение </a:t>
            </a:r>
            <a:r>
              <a:rPr lang="ru-RU" sz="3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эл.документов</a:t>
            </a:r>
            <a:r>
              <a:rPr lang="ru-RU" sz="3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к делу</a:t>
            </a:r>
          </a:p>
        </p:txBody>
      </p:sp>
      <p:pic>
        <p:nvPicPr>
          <p:cNvPr id="6" name="Рисунок 5" descr="Новый рисунок (3).bmp"/>
          <p:cNvPicPr>
            <a:picLocks noChangeAspect="1"/>
          </p:cNvPicPr>
          <p:nvPr/>
        </p:nvPicPr>
        <p:blipFill>
          <a:blip r:embed="rId3" cstate="print"/>
          <a:stretch>
            <a:fillRect/>
          </a:stretch>
        </p:blipFill>
        <p:spPr>
          <a:xfrm>
            <a:off x="179512" y="764704"/>
            <a:ext cx="5304762" cy="5976664"/>
          </a:xfrm>
          <a:prstGeom prst="rect">
            <a:avLst/>
          </a:prstGeom>
        </p:spPr>
      </p:pic>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80920"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i="1" dirty="0">
                <a:solidFill>
                  <a:srgbClr val="7030A0"/>
                </a:solidFill>
                <a:cs typeface="Times New Roman" pitchFamily="18" charset="0"/>
              </a:rPr>
              <a:t>ОСНОВЫ ЗАКОНОДАТЕЛЬСТВА РОССИЙСКОЙ ФЕДЕРАЦИИ</a:t>
            </a:r>
          </a:p>
          <a:p>
            <a:pPr algn="ctr"/>
            <a:r>
              <a:rPr lang="ru-RU" i="1" dirty="0">
                <a:solidFill>
                  <a:srgbClr val="7030A0"/>
                </a:solidFill>
                <a:cs typeface="Times New Roman" pitchFamily="18" charset="0"/>
              </a:rPr>
              <a:t>О НОТАРИАТЕ</a:t>
            </a:r>
            <a:r>
              <a:rPr lang="ru-RU" b="1" dirty="0">
                <a:solidFill>
                  <a:srgbClr val="7030A0"/>
                </a:solidFill>
                <a:hlinkClick r:id="rId2"/>
              </a:rPr>
              <a:t> </a:t>
            </a:r>
          </a:p>
          <a:p>
            <a:pPr algn="ctr"/>
            <a:r>
              <a:rPr lang="ru-RU" b="1" dirty="0">
                <a:solidFill>
                  <a:srgbClr val="7030A0"/>
                </a:solidFill>
                <a:hlinkClick r:id="rId2"/>
              </a:rPr>
              <a:t>(утв. ВС РФ 11.02.1993 N 4462-1) (ред. от 30.03.2015)</a:t>
            </a:r>
            <a:endParaRPr lang="ru-RU" dirty="0">
              <a:solidFill>
                <a:srgbClr val="7030A0"/>
              </a:solidFill>
            </a:endParaRPr>
          </a:p>
          <a:p>
            <a:pPr algn="ctr"/>
            <a:endParaRPr lang="ru-RU" i="1" dirty="0">
              <a:latin typeface="Times New Roman" pitchFamily="18" charset="0"/>
              <a:cs typeface="Times New Roman" pitchFamily="18" charset="0"/>
            </a:endParaRPr>
          </a:p>
        </p:txBody>
      </p:sp>
      <p:sp>
        <p:nvSpPr>
          <p:cNvPr id="3" name="Прямоугольник 2"/>
          <p:cNvSpPr/>
          <p:nvPr/>
        </p:nvSpPr>
        <p:spPr>
          <a:xfrm>
            <a:off x="323528" y="2348880"/>
            <a:ext cx="8496944" cy="3970318"/>
          </a:xfrm>
          <a:prstGeom prst="rect">
            <a:avLst/>
          </a:prstGeom>
        </p:spPr>
        <p:txBody>
          <a:bodyPr wrap="square">
            <a:spAutoFit/>
          </a:bodyPr>
          <a:lstStyle/>
          <a:p>
            <a:pPr algn="just"/>
            <a:r>
              <a:rPr lang="ru-RU" b="1" dirty="0"/>
              <a:t>Статья 86. Передача документов физических и юридических лиц другим физическим и юридическим лицам</a:t>
            </a:r>
          </a:p>
          <a:p>
            <a:pPr algn="just"/>
            <a:endParaRPr lang="ru-RU" dirty="0"/>
          </a:p>
          <a:p>
            <a:pPr algn="just"/>
            <a:r>
              <a:rPr lang="ru-RU" sz="2200" dirty="0">
                <a:solidFill>
                  <a:srgbClr val="7030A0"/>
                </a:solidFill>
                <a:latin typeface="Times New Roman" pitchFamily="18" charset="0"/>
                <a:cs typeface="Times New Roman" pitchFamily="18" charset="0"/>
              </a:rPr>
              <a:t>Документы на бумажном носителе могут быть переданы лично под расписку, направлены по почте заказным письмом с уведомлением о вручении или переданы с использованием технических средств, в том числе информационно-телекоммуникационных сетей. В последнем случае нотариус осуществляет изготовление электронного документа на основании представленного документа на бумажном носителе в порядке, установленном </a:t>
            </a:r>
            <a:r>
              <a:rPr lang="ru-RU" sz="2200" dirty="0">
                <a:solidFill>
                  <a:srgbClr val="7030A0"/>
                </a:solidFill>
                <a:latin typeface="Times New Roman" pitchFamily="18" charset="0"/>
                <a:cs typeface="Times New Roman" pitchFamily="18" charset="0"/>
                <a:hlinkClick r:id="rId3"/>
              </a:rPr>
              <a:t>статьей 103.8</a:t>
            </a:r>
            <a:r>
              <a:rPr lang="ru-RU" sz="2200" dirty="0">
                <a:solidFill>
                  <a:srgbClr val="7030A0"/>
                </a:solidFill>
                <a:latin typeface="Times New Roman" pitchFamily="18" charset="0"/>
                <a:cs typeface="Times New Roman" pitchFamily="18" charset="0"/>
              </a:rPr>
              <a:t> настоящих Основ, и формирует пакет электронных документов, подписанных квалифицированной электронной подписью нотариуса.</a:t>
            </a: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1"/>
            <a:ext cx="8280920"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i="1" dirty="0">
                <a:solidFill>
                  <a:srgbClr val="7030A0"/>
                </a:solidFill>
                <a:cs typeface="Times New Roman" pitchFamily="18" charset="0"/>
              </a:rPr>
              <a:t>ОСНОВЫ ЗАКОНОДАТЕЛЬСТВА РОССИЙСКОЙ ФЕДЕРАЦИИ</a:t>
            </a:r>
          </a:p>
          <a:p>
            <a:pPr algn="ctr"/>
            <a:r>
              <a:rPr lang="ru-RU" b="1" i="1" dirty="0">
                <a:solidFill>
                  <a:srgbClr val="7030A0"/>
                </a:solidFill>
                <a:cs typeface="Times New Roman" pitchFamily="18" charset="0"/>
              </a:rPr>
              <a:t>О НОТАРИАТЕ</a:t>
            </a:r>
            <a:r>
              <a:rPr lang="ru-RU" b="1" dirty="0">
                <a:solidFill>
                  <a:srgbClr val="7030A0"/>
                </a:solidFill>
                <a:hlinkClick r:id="rId2"/>
              </a:rPr>
              <a:t> </a:t>
            </a:r>
          </a:p>
          <a:p>
            <a:pPr algn="ctr"/>
            <a:r>
              <a:rPr lang="ru-RU" b="1" dirty="0">
                <a:solidFill>
                  <a:schemeClr val="bg1"/>
                </a:solidFill>
                <a:hlinkClick r:id="rId2"/>
              </a:rPr>
              <a:t>(утв. ВС РФ 11.02.1993 N 4462-1) (ред. от 30.03.2015)</a:t>
            </a:r>
            <a:endParaRPr lang="ru-RU" b="1" dirty="0">
              <a:solidFill>
                <a:schemeClr val="bg1"/>
              </a:solidFill>
            </a:endParaRPr>
          </a:p>
          <a:p>
            <a:pPr algn="ctr"/>
            <a:endParaRPr lang="ru-RU" i="1" dirty="0">
              <a:latin typeface="Times New Roman" pitchFamily="18" charset="0"/>
              <a:cs typeface="Times New Roman" pitchFamily="18" charset="0"/>
            </a:endParaRPr>
          </a:p>
        </p:txBody>
      </p:sp>
      <p:sp>
        <p:nvSpPr>
          <p:cNvPr id="4" name="Прямоугольник 3"/>
          <p:cNvSpPr/>
          <p:nvPr/>
        </p:nvSpPr>
        <p:spPr>
          <a:xfrm>
            <a:off x="323528" y="1595022"/>
            <a:ext cx="8640960" cy="5262979"/>
          </a:xfrm>
          <a:prstGeom prst="rect">
            <a:avLst/>
          </a:prstGeom>
        </p:spPr>
        <p:txBody>
          <a:bodyPr wrap="square">
            <a:spAutoFit/>
          </a:bodyPr>
          <a:lstStyle/>
          <a:p>
            <a:pPr algn="ctr"/>
            <a:r>
              <a:rPr lang="ru-RU" b="1" dirty="0">
                <a:solidFill>
                  <a:srgbClr val="0070C0"/>
                </a:solidFill>
              </a:rPr>
              <a:t>Статья 103.8. Удостоверение равнозначности электронного документа документу на бумажном носителе</a:t>
            </a:r>
            <a:endParaRPr lang="ru-RU" dirty="0">
              <a:solidFill>
                <a:srgbClr val="0070C0"/>
              </a:solidFill>
            </a:endParaRPr>
          </a:p>
          <a:p>
            <a:r>
              <a:rPr lang="ru-RU" sz="2000" dirty="0">
                <a:solidFill>
                  <a:srgbClr val="002060"/>
                </a:solidFill>
              </a:rPr>
              <a:t>     Удостоверение равнозначности электронного документа документу на бумажном носителе означает подтверждение тождественности содержания изготовленного нотариусом электронного документа содержанию документа, представленного нотариусу на бумажном носителе. Изготовленный нотариусом электронный документ имеет ту же юридическую силу, что и документ на бумажном носителе, равнозначность которому удостоверена нотариусом.</a:t>
            </a:r>
          </a:p>
          <a:p>
            <a:r>
              <a:rPr lang="ru-RU" sz="2000" dirty="0">
                <a:solidFill>
                  <a:srgbClr val="002060"/>
                </a:solidFill>
              </a:rPr>
              <a:t>       Изготовление электронного документа для удостоверения его равнозначности документу на бумажном носителе осуществляется нотариусом путем изготовления электронного образа документа на бумажном носителе и подписания его квалифицированной электронной подписью нотариуса.</a:t>
            </a:r>
          </a:p>
          <a:p>
            <a:r>
              <a:rPr lang="ru-RU" sz="2000" dirty="0">
                <a:solidFill>
                  <a:srgbClr val="002060"/>
                </a:solidFill>
              </a:rPr>
              <a:t>      Требования к формату электронного документа устанавливаются федеральным органом юстиции совместно с Федеральной нотариальной палатой</a:t>
            </a: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7"/>
            <a:ext cx="8352928" cy="6093976"/>
          </a:xfrm>
          <a:prstGeom prst="rect">
            <a:avLst/>
          </a:prstGeom>
        </p:spPr>
        <p:txBody>
          <a:bodyPr wrap="square">
            <a:spAutoFit/>
          </a:bodyPr>
          <a:lstStyle/>
          <a:p>
            <a:pPr algn="ctr"/>
            <a:r>
              <a:rPr lang="ru-RU" sz="6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варианты реестров </a:t>
            </a:r>
          </a:p>
          <a:p>
            <a:pPr algn="ctr"/>
            <a:r>
              <a:rPr lang="ru-RU" sz="6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для регистрации </a:t>
            </a:r>
          </a:p>
          <a:p>
            <a:pPr algn="ctr"/>
            <a:r>
              <a:rPr lang="ru-RU" sz="6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нотариальных действий</a:t>
            </a: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solidFill>
            <a:srgbClr val="FF0000"/>
          </a:solidFill>
        </p:spPr>
        <p:txBody>
          <a:bodyPr wrap="square" rtlCol="0">
            <a:spAutoFit/>
          </a:bodyPr>
          <a:lstStyle/>
          <a:p>
            <a:pPr algn="ctr"/>
            <a:r>
              <a:rPr lang="ru-RU" sz="3000" dirty="0">
                <a:latin typeface="Times New Roman" pitchFamily="18" charset="0"/>
                <a:cs typeface="Times New Roman" pitchFamily="18" charset="0"/>
              </a:rPr>
              <a:t>1.Вариант  </a:t>
            </a:r>
          </a:p>
          <a:p>
            <a:pPr algn="ctr"/>
            <a:r>
              <a:rPr lang="ru-RU" sz="3000" dirty="0">
                <a:latin typeface="Times New Roman" pitchFamily="18" charset="0"/>
                <a:cs typeface="Times New Roman" pitchFamily="18" charset="0"/>
              </a:rPr>
              <a:t>Параллельные общие реестры</a:t>
            </a:r>
          </a:p>
          <a:p>
            <a:pPr algn="ctr"/>
            <a:r>
              <a:rPr lang="ru-RU" sz="3000" dirty="0">
                <a:latin typeface="Times New Roman" pitchFamily="18" charset="0"/>
                <a:cs typeface="Times New Roman" pitchFamily="18" charset="0"/>
              </a:rPr>
              <a:t>( по решению нотариальной палаты) </a:t>
            </a:r>
          </a:p>
        </p:txBody>
      </p:sp>
      <p:pic>
        <p:nvPicPr>
          <p:cNvPr id="11" name="Рисунок 10" descr="Animals20of20the20Red20Book.jpg"/>
          <p:cNvPicPr>
            <a:picLocks noChangeAspect="1"/>
          </p:cNvPicPr>
          <p:nvPr/>
        </p:nvPicPr>
        <p:blipFill>
          <a:blip r:embed="rId2" cstate="print"/>
          <a:stretch>
            <a:fillRect/>
          </a:stretch>
        </p:blipFill>
        <p:spPr>
          <a:xfrm>
            <a:off x="179512" y="1700808"/>
            <a:ext cx="2819400" cy="2114550"/>
          </a:xfrm>
          <a:prstGeom prst="rect">
            <a:avLst/>
          </a:prstGeom>
        </p:spPr>
      </p:pic>
      <p:pic>
        <p:nvPicPr>
          <p:cNvPr id="12" name="Рисунок 11" descr="Animals20of20the20Red20Book.jpg"/>
          <p:cNvPicPr>
            <a:picLocks noChangeAspect="1"/>
          </p:cNvPicPr>
          <p:nvPr/>
        </p:nvPicPr>
        <p:blipFill>
          <a:blip r:embed="rId2" cstate="print"/>
          <a:stretch>
            <a:fillRect/>
          </a:stretch>
        </p:blipFill>
        <p:spPr>
          <a:xfrm>
            <a:off x="3131840" y="1772816"/>
            <a:ext cx="2736304" cy="2052228"/>
          </a:xfrm>
          <a:prstGeom prst="rect">
            <a:avLst/>
          </a:prstGeom>
        </p:spPr>
      </p:pic>
      <p:pic>
        <p:nvPicPr>
          <p:cNvPr id="13" name="Рисунок 12" descr="Animals20of20the20Red20Book.jpg"/>
          <p:cNvPicPr>
            <a:picLocks noChangeAspect="1"/>
          </p:cNvPicPr>
          <p:nvPr/>
        </p:nvPicPr>
        <p:blipFill>
          <a:blip r:embed="rId2" cstate="print"/>
          <a:stretch>
            <a:fillRect/>
          </a:stretch>
        </p:blipFill>
        <p:spPr>
          <a:xfrm>
            <a:off x="6324600" y="1700808"/>
            <a:ext cx="2819400" cy="2114550"/>
          </a:xfrm>
          <a:prstGeom prst="rect">
            <a:avLst/>
          </a:prstGeom>
        </p:spPr>
      </p:pic>
      <p:sp>
        <p:nvSpPr>
          <p:cNvPr id="14" name="TextBox 13"/>
          <p:cNvSpPr txBox="1"/>
          <p:nvPr/>
        </p:nvSpPr>
        <p:spPr>
          <a:xfrm rot="1047732">
            <a:off x="1382213" y="1449592"/>
            <a:ext cx="1187131" cy="1246495"/>
          </a:xfrm>
          <a:prstGeom prst="rect">
            <a:avLst/>
          </a:prstGeom>
          <a:noFill/>
        </p:spPr>
        <p:txBody>
          <a:bodyPr wrap="square" rtlCol="0">
            <a:spAutoFit/>
          </a:bodyPr>
          <a:lstStyle/>
          <a:p>
            <a:pPr algn="ctr"/>
            <a:endParaRPr lang="ru-RU" sz="2500" dirty="0">
              <a:solidFill>
                <a:srgbClr val="FFFF00"/>
              </a:solidFill>
            </a:endParaRPr>
          </a:p>
          <a:p>
            <a:pPr algn="ctr"/>
            <a:r>
              <a:rPr lang="ru-RU" sz="2500" dirty="0">
                <a:solidFill>
                  <a:srgbClr val="FFFF00"/>
                </a:solidFill>
                <a:latin typeface="Times New Roman" pitchFamily="18" charset="0"/>
                <a:cs typeface="Times New Roman" pitchFamily="18" charset="0"/>
              </a:rPr>
              <a:t>Реестр   1 </a:t>
            </a:r>
          </a:p>
        </p:txBody>
      </p:sp>
      <p:sp>
        <p:nvSpPr>
          <p:cNvPr id="15" name="TextBox 14"/>
          <p:cNvSpPr txBox="1"/>
          <p:nvPr/>
        </p:nvSpPr>
        <p:spPr>
          <a:xfrm rot="1033853">
            <a:off x="4167862" y="1864437"/>
            <a:ext cx="1235343" cy="861774"/>
          </a:xfrm>
          <a:prstGeom prst="rect">
            <a:avLst/>
          </a:prstGeom>
          <a:noFill/>
        </p:spPr>
        <p:txBody>
          <a:bodyPr wrap="square" rtlCol="0">
            <a:spAutoFit/>
          </a:bodyPr>
          <a:lstStyle/>
          <a:p>
            <a:pPr algn="ctr"/>
            <a:r>
              <a:rPr lang="ru-RU" sz="2500" dirty="0">
                <a:solidFill>
                  <a:srgbClr val="FFFF00"/>
                </a:solidFill>
                <a:latin typeface="Times New Roman" pitchFamily="18" charset="0"/>
                <a:cs typeface="Times New Roman" pitchFamily="18" charset="0"/>
              </a:rPr>
              <a:t> Реестр</a:t>
            </a:r>
          </a:p>
          <a:p>
            <a:pPr algn="ctr"/>
            <a:r>
              <a:rPr lang="ru-RU" sz="2500" dirty="0">
                <a:solidFill>
                  <a:srgbClr val="FFFF00"/>
                </a:solidFill>
                <a:latin typeface="Times New Roman" pitchFamily="18" charset="0"/>
                <a:cs typeface="Times New Roman" pitchFamily="18" charset="0"/>
              </a:rPr>
              <a:t>2</a:t>
            </a:r>
          </a:p>
        </p:txBody>
      </p:sp>
      <p:sp>
        <p:nvSpPr>
          <p:cNvPr id="16" name="TextBox 15"/>
          <p:cNvSpPr txBox="1"/>
          <p:nvPr/>
        </p:nvSpPr>
        <p:spPr>
          <a:xfrm rot="1318957">
            <a:off x="7261320" y="1842980"/>
            <a:ext cx="1371496" cy="1169551"/>
          </a:xfrm>
          <a:prstGeom prst="rect">
            <a:avLst/>
          </a:prstGeom>
          <a:noFill/>
        </p:spPr>
        <p:txBody>
          <a:bodyPr wrap="square" rtlCol="0">
            <a:spAutoFit/>
          </a:bodyPr>
          <a:lstStyle/>
          <a:p>
            <a:pPr algn="ctr"/>
            <a:r>
              <a:rPr lang="ru-RU" sz="2500" dirty="0">
                <a:solidFill>
                  <a:srgbClr val="FFFF00"/>
                </a:solidFill>
                <a:latin typeface="Times New Roman" pitchFamily="18" charset="0"/>
                <a:cs typeface="Times New Roman" pitchFamily="18" charset="0"/>
              </a:rPr>
              <a:t>Реестр </a:t>
            </a:r>
          </a:p>
          <a:p>
            <a:pPr algn="ctr"/>
            <a:r>
              <a:rPr lang="ru-RU" sz="2500" dirty="0">
                <a:solidFill>
                  <a:srgbClr val="FFFF00"/>
                </a:solidFill>
                <a:latin typeface="Times New Roman" pitchFamily="18" charset="0"/>
                <a:cs typeface="Times New Roman" pitchFamily="18" charset="0"/>
              </a:rPr>
              <a:t>3</a:t>
            </a:r>
          </a:p>
          <a:p>
            <a:r>
              <a:rPr lang="ru-RU" sz="2000" dirty="0">
                <a:solidFill>
                  <a:srgbClr val="FFFF00"/>
                </a:solidFill>
              </a:rPr>
              <a:t> </a:t>
            </a:r>
          </a:p>
        </p:txBody>
      </p:sp>
      <p:cxnSp>
        <p:nvCxnSpPr>
          <p:cNvPr id="21" name="Прямая соединительная линия 20"/>
          <p:cNvCxnSpPr/>
          <p:nvPr/>
        </p:nvCxnSpPr>
        <p:spPr>
          <a:xfrm>
            <a:off x="2915816" y="1556793"/>
            <a:ext cx="72008" cy="4464496"/>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012160" y="1628800"/>
            <a:ext cx="144016" cy="432048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0528" y="3645025"/>
            <a:ext cx="3240360" cy="1200329"/>
          </a:xfrm>
          <a:prstGeom prst="rect">
            <a:avLst/>
          </a:prstGeom>
          <a:noFill/>
        </p:spPr>
        <p:txBody>
          <a:bodyPr wrap="square" rtlCol="0">
            <a:spAutoFit/>
          </a:bodyPr>
          <a:lstStyle/>
          <a:p>
            <a:pPr algn="ctr"/>
            <a:r>
              <a:rPr lang="ru-RU" dirty="0">
                <a:latin typeface="Times New Roman" pitchFamily="18" charset="0"/>
                <a:cs typeface="Times New Roman" pitchFamily="18" charset="0"/>
              </a:rPr>
              <a:t>  </a:t>
            </a:r>
            <a:r>
              <a:rPr lang="ru-RU" u="sng" dirty="0">
                <a:latin typeface="Times New Roman" pitchFamily="18" charset="0"/>
                <a:cs typeface="Times New Roman" pitchFamily="18" charset="0"/>
              </a:rPr>
              <a:t>Образец заполнения графы 1 </a:t>
            </a:r>
          </a:p>
          <a:p>
            <a:pPr algn="ctr"/>
            <a:r>
              <a:rPr lang="ru-RU" u="sng" dirty="0">
                <a:latin typeface="Times New Roman" pitchFamily="18" charset="0"/>
                <a:cs typeface="Times New Roman" pitchFamily="18" charset="0"/>
              </a:rPr>
              <a:t>(номер нотариального действия) </a:t>
            </a:r>
            <a:r>
              <a:rPr lang="ru-RU" dirty="0">
                <a:latin typeface="Times New Roman" pitchFamily="18" charset="0"/>
                <a:cs typeface="Times New Roman" pitchFamily="18" charset="0"/>
              </a:rPr>
              <a:t> </a:t>
            </a:r>
          </a:p>
          <a:p>
            <a:pPr algn="ctr"/>
            <a:endParaRPr lang="ru-RU" dirty="0"/>
          </a:p>
        </p:txBody>
      </p:sp>
      <p:sp>
        <p:nvSpPr>
          <p:cNvPr id="26" name="TextBox 25"/>
          <p:cNvSpPr txBox="1"/>
          <p:nvPr/>
        </p:nvSpPr>
        <p:spPr>
          <a:xfrm>
            <a:off x="3059832" y="3645024"/>
            <a:ext cx="3024336" cy="1477328"/>
          </a:xfrm>
          <a:prstGeom prst="rect">
            <a:avLst/>
          </a:prstGeom>
          <a:noFill/>
        </p:spPr>
        <p:txBody>
          <a:bodyPr wrap="square" rtlCol="0">
            <a:spAutoFit/>
          </a:bodyPr>
          <a:lstStyle/>
          <a:p>
            <a:pPr algn="ctr"/>
            <a:r>
              <a:rPr lang="ru-RU" u="sng" dirty="0">
                <a:latin typeface="Times New Roman" pitchFamily="18" charset="0"/>
                <a:cs typeface="Times New Roman" pitchFamily="18" charset="0"/>
              </a:rPr>
              <a:t>Образец заполнения графы 2 (номер нотариального действия) </a:t>
            </a:r>
          </a:p>
          <a:p>
            <a:r>
              <a:rPr lang="ru-RU" dirty="0"/>
              <a:t> </a:t>
            </a:r>
          </a:p>
          <a:p>
            <a:endParaRPr lang="ru-RU" dirty="0"/>
          </a:p>
        </p:txBody>
      </p:sp>
      <p:sp>
        <p:nvSpPr>
          <p:cNvPr id="27" name="TextBox 26"/>
          <p:cNvSpPr txBox="1"/>
          <p:nvPr/>
        </p:nvSpPr>
        <p:spPr>
          <a:xfrm>
            <a:off x="6012160" y="3717033"/>
            <a:ext cx="3131840" cy="923330"/>
          </a:xfrm>
          <a:prstGeom prst="rect">
            <a:avLst/>
          </a:prstGeom>
          <a:noFill/>
        </p:spPr>
        <p:txBody>
          <a:bodyPr wrap="square" rtlCol="0">
            <a:spAutoFit/>
          </a:bodyPr>
          <a:lstStyle/>
          <a:p>
            <a:pPr algn="ctr"/>
            <a:r>
              <a:rPr lang="ru-RU" u="sng" dirty="0">
                <a:latin typeface="Times New Roman" pitchFamily="18" charset="0"/>
                <a:cs typeface="Times New Roman" pitchFamily="18" charset="0"/>
              </a:rPr>
              <a:t>Образец заполнения графы 3 (номер нотариального действия) </a:t>
            </a:r>
          </a:p>
        </p:txBody>
      </p:sp>
      <p:sp>
        <p:nvSpPr>
          <p:cNvPr id="28" name="TextBox 27"/>
          <p:cNvSpPr txBox="1"/>
          <p:nvPr/>
        </p:nvSpPr>
        <p:spPr>
          <a:xfrm>
            <a:off x="179512" y="4509121"/>
            <a:ext cx="2088232" cy="1384995"/>
          </a:xfrm>
          <a:prstGeom prst="rect">
            <a:avLst/>
          </a:prstGeom>
          <a:noFill/>
        </p:spPr>
        <p:txBody>
          <a:bodyPr wrap="square" rtlCol="0">
            <a:spAutoFit/>
          </a:bodyPr>
          <a:lstStyle/>
          <a:p>
            <a:pPr algn="ctr"/>
            <a:r>
              <a:rPr lang="ru-RU" sz="2800" b="1" dirty="0">
                <a:latin typeface="Times New Roman" pitchFamily="18" charset="0"/>
                <a:cs typeface="Times New Roman" pitchFamily="18" charset="0"/>
              </a:rPr>
              <a:t>1-100</a:t>
            </a:r>
          </a:p>
          <a:p>
            <a:pPr algn="ctr"/>
            <a:r>
              <a:rPr lang="ru-RU" sz="2800" b="1" dirty="0">
                <a:latin typeface="Times New Roman" pitchFamily="18" charset="0"/>
                <a:cs typeface="Times New Roman" pitchFamily="18" charset="0"/>
              </a:rPr>
              <a:t>1-101</a:t>
            </a:r>
          </a:p>
          <a:p>
            <a:pPr algn="ctr"/>
            <a:r>
              <a:rPr lang="ru-RU" sz="2800" b="1" dirty="0">
                <a:latin typeface="Times New Roman" pitchFamily="18" charset="0"/>
                <a:cs typeface="Times New Roman" pitchFamily="18" charset="0"/>
              </a:rPr>
              <a:t>1-102</a:t>
            </a:r>
          </a:p>
        </p:txBody>
      </p:sp>
      <p:sp>
        <p:nvSpPr>
          <p:cNvPr id="29" name="TextBox 28"/>
          <p:cNvSpPr txBox="1"/>
          <p:nvPr/>
        </p:nvSpPr>
        <p:spPr>
          <a:xfrm>
            <a:off x="3707904" y="4509121"/>
            <a:ext cx="1656184" cy="1384995"/>
          </a:xfrm>
          <a:prstGeom prst="rect">
            <a:avLst/>
          </a:prstGeom>
          <a:noFill/>
        </p:spPr>
        <p:txBody>
          <a:bodyPr wrap="square" rtlCol="0">
            <a:spAutoFit/>
          </a:bodyPr>
          <a:lstStyle/>
          <a:p>
            <a:pPr algn="ctr"/>
            <a:r>
              <a:rPr lang="ru-RU" sz="2800" b="1" dirty="0">
                <a:latin typeface="Times New Roman" pitchFamily="18" charset="0"/>
                <a:cs typeface="Times New Roman" pitchFamily="18" charset="0"/>
              </a:rPr>
              <a:t>2-100</a:t>
            </a:r>
          </a:p>
          <a:p>
            <a:pPr algn="ctr"/>
            <a:r>
              <a:rPr lang="ru-RU" sz="2800" b="1" dirty="0">
                <a:latin typeface="Times New Roman" pitchFamily="18" charset="0"/>
                <a:cs typeface="Times New Roman" pitchFamily="18" charset="0"/>
              </a:rPr>
              <a:t>2-101</a:t>
            </a:r>
          </a:p>
          <a:p>
            <a:pPr algn="ctr"/>
            <a:r>
              <a:rPr lang="ru-RU" sz="2800" b="1" dirty="0">
                <a:latin typeface="Times New Roman" pitchFamily="18" charset="0"/>
                <a:cs typeface="Times New Roman" pitchFamily="18" charset="0"/>
              </a:rPr>
              <a:t>2-102</a:t>
            </a:r>
          </a:p>
        </p:txBody>
      </p:sp>
      <p:sp>
        <p:nvSpPr>
          <p:cNvPr id="34" name="TextBox 33"/>
          <p:cNvSpPr txBox="1"/>
          <p:nvPr/>
        </p:nvSpPr>
        <p:spPr>
          <a:xfrm>
            <a:off x="6516216" y="4509121"/>
            <a:ext cx="1944216" cy="1661993"/>
          </a:xfrm>
          <a:prstGeom prst="rect">
            <a:avLst/>
          </a:prstGeom>
          <a:noFill/>
        </p:spPr>
        <p:txBody>
          <a:bodyPr wrap="square" rtlCol="0">
            <a:spAutoFit/>
          </a:bodyPr>
          <a:lstStyle/>
          <a:p>
            <a:pPr algn="ctr"/>
            <a:r>
              <a:rPr lang="ru-RU" sz="2800" b="1" dirty="0">
                <a:latin typeface="Times New Roman" pitchFamily="18" charset="0"/>
                <a:cs typeface="Times New Roman" pitchFamily="18" charset="0"/>
              </a:rPr>
              <a:t>3-100</a:t>
            </a:r>
          </a:p>
          <a:p>
            <a:pPr algn="ctr"/>
            <a:r>
              <a:rPr lang="ru-RU" sz="2800" b="1" dirty="0">
                <a:latin typeface="Times New Roman" pitchFamily="18" charset="0"/>
                <a:cs typeface="Times New Roman" pitchFamily="18" charset="0"/>
              </a:rPr>
              <a:t>3-101</a:t>
            </a:r>
          </a:p>
          <a:p>
            <a:pPr algn="ctr"/>
            <a:r>
              <a:rPr lang="ru-RU" sz="2800" b="1" dirty="0">
                <a:latin typeface="Times New Roman" pitchFamily="18" charset="0"/>
                <a:cs typeface="Times New Roman" pitchFamily="18" charset="0"/>
              </a:rPr>
              <a:t>3-102</a:t>
            </a:r>
          </a:p>
          <a:p>
            <a:pPr algn="ctr"/>
            <a:endParaRPr lang="ru-RU" b="1" dirty="0"/>
          </a:p>
        </p:txBody>
      </p:sp>
      <p:cxnSp>
        <p:nvCxnSpPr>
          <p:cNvPr id="36" name="Прямая соединительная линия 35"/>
          <p:cNvCxnSpPr/>
          <p:nvPr/>
        </p:nvCxnSpPr>
        <p:spPr>
          <a:xfrm flipH="1">
            <a:off x="0" y="6021288"/>
            <a:ext cx="9144000" cy="0"/>
          </a:xfrm>
          <a:prstGeom prst="line">
            <a:avLst/>
          </a:prstGeom>
          <a:ln cap="rnd">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0" y="6165304"/>
            <a:ext cx="9540552" cy="467820"/>
          </a:xfrm>
          <a:prstGeom prst="rect">
            <a:avLst/>
          </a:prstGeom>
          <a:noFill/>
        </p:spPr>
        <p:txBody>
          <a:bodyPr wrap="square" rtlCol="0">
            <a:spAutoFit/>
          </a:bodyPr>
          <a:lstStyle/>
          <a:p>
            <a:r>
              <a:rPr lang="ru-RU" sz="2440" b="1" u="sng" dirty="0">
                <a:solidFill>
                  <a:srgbClr val="00B050"/>
                </a:solidFill>
                <a:latin typeface="Times New Roman" pitchFamily="18" charset="0"/>
                <a:cs typeface="Times New Roman" pitchFamily="18" charset="0"/>
              </a:rPr>
              <a:t>Номер тома </a:t>
            </a:r>
            <a:r>
              <a:rPr lang="ru-RU" sz="2440" b="1" u="sng" dirty="0">
                <a:latin typeface="Times New Roman" pitchFamily="18" charset="0"/>
                <a:cs typeface="Times New Roman" pitchFamily="18" charset="0"/>
              </a:rPr>
              <a:t>в номере нотариального действия </a:t>
            </a:r>
            <a:r>
              <a:rPr lang="ru-RU" sz="2440" b="1" u="sng" dirty="0">
                <a:solidFill>
                  <a:srgbClr val="00B050"/>
                </a:solidFill>
                <a:latin typeface="Times New Roman" pitchFamily="18" charset="0"/>
                <a:cs typeface="Times New Roman" pitchFamily="18" charset="0"/>
              </a:rPr>
              <a:t>не указывается!</a:t>
            </a:r>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nimals20of20the20Red20Book (1).jpg"/>
          <p:cNvPicPr>
            <a:picLocks noChangeAspect="1"/>
          </p:cNvPicPr>
          <p:nvPr/>
        </p:nvPicPr>
        <p:blipFill>
          <a:blip r:embed="rId2" cstate="print"/>
          <a:stretch>
            <a:fillRect/>
          </a:stretch>
        </p:blipFill>
        <p:spPr>
          <a:xfrm>
            <a:off x="0" y="1052736"/>
            <a:ext cx="2819400" cy="2114550"/>
          </a:xfrm>
          <a:prstGeom prst="rect">
            <a:avLst/>
          </a:prstGeom>
        </p:spPr>
      </p:pic>
      <p:sp>
        <p:nvSpPr>
          <p:cNvPr id="7" name="TextBox 6"/>
          <p:cNvSpPr txBox="1"/>
          <p:nvPr/>
        </p:nvSpPr>
        <p:spPr>
          <a:xfrm>
            <a:off x="0" y="2"/>
            <a:ext cx="9144000" cy="1015663"/>
          </a:xfrm>
          <a:prstGeom prst="rect">
            <a:avLst/>
          </a:prstGeom>
          <a:solidFill>
            <a:srgbClr val="92D050"/>
          </a:solidFill>
        </p:spPr>
        <p:txBody>
          <a:bodyPr wrap="square" rtlCol="0">
            <a:spAutoFit/>
          </a:bodyPr>
          <a:lstStyle/>
          <a:p>
            <a:pPr algn="ctr"/>
            <a:r>
              <a:rPr lang="ru-RU" sz="3000" dirty="0">
                <a:latin typeface="Times New Roman" pitchFamily="18" charset="0"/>
                <a:cs typeface="Times New Roman" pitchFamily="18" charset="0"/>
              </a:rPr>
              <a:t>2.Вариант</a:t>
            </a:r>
          </a:p>
          <a:p>
            <a:pPr algn="ctr"/>
            <a:r>
              <a:rPr lang="ru-RU" sz="3000" dirty="0">
                <a:latin typeface="Times New Roman" pitchFamily="18" charset="0"/>
                <a:cs typeface="Times New Roman" pitchFamily="18" charset="0"/>
              </a:rPr>
              <a:t>Один общий и по одному специальному реестру </a:t>
            </a:r>
            <a:r>
              <a:rPr lang="ru-RU" sz="3000" dirty="0"/>
              <a:t> </a:t>
            </a:r>
          </a:p>
        </p:txBody>
      </p:sp>
      <p:sp>
        <p:nvSpPr>
          <p:cNvPr id="8" name="TextBox 7"/>
          <p:cNvSpPr txBox="1"/>
          <p:nvPr/>
        </p:nvSpPr>
        <p:spPr>
          <a:xfrm rot="1379507">
            <a:off x="1081755" y="1588837"/>
            <a:ext cx="2520280" cy="707886"/>
          </a:xfrm>
          <a:prstGeom prst="rect">
            <a:avLst/>
          </a:prstGeom>
          <a:noFill/>
        </p:spPr>
        <p:txBody>
          <a:bodyPr wrap="square" rtlCol="0">
            <a:spAutoFit/>
          </a:bodyPr>
          <a:lstStyle/>
          <a:p>
            <a:r>
              <a:rPr lang="ru-RU" sz="2000" b="1" dirty="0">
                <a:solidFill>
                  <a:srgbClr val="FFFF00"/>
                </a:solidFill>
                <a:latin typeface="Times New Roman" pitchFamily="18" charset="0"/>
                <a:cs typeface="Times New Roman" pitchFamily="18" charset="0"/>
              </a:rPr>
              <a:t>Общий </a:t>
            </a:r>
          </a:p>
          <a:p>
            <a:r>
              <a:rPr lang="ru-RU" sz="2000" b="1" dirty="0">
                <a:solidFill>
                  <a:srgbClr val="FFFF00"/>
                </a:solidFill>
                <a:latin typeface="Times New Roman" pitchFamily="18" charset="0"/>
                <a:cs typeface="Times New Roman" pitchFamily="18" charset="0"/>
              </a:rPr>
              <a:t>реестр</a:t>
            </a:r>
          </a:p>
        </p:txBody>
      </p:sp>
      <p:cxnSp>
        <p:nvCxnSpPr>
          <p:cNvPr id="13" name="Прямая соединительная линия 12"/>
          <p:cNvCxnSpPr/>
          <p:nvPr/>
        </p:nvCxnSpPr>
        <p:spPr>
          <a:xfrm>
            <a:off x="2915816" y="1052736"/>
            <a:ext cx="0" cy="4248472"/>
          </a:xfrm>
          <a:prstGeom prst="line">
            <a:avLst/>
          </a:prstGeom>
          <a:ln>
            <a:solidFill>
              <a:schemeClr val="tx1"/>
            </a:solidFill>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6084168" y="1052736"/>
            <a:ext cx="72008" cy="4248472"/>
          </a:xfrm>
          <a:prstGeom prst="line">
            <a:avLst/>
          </a:prstGeom>
          <a:ln>
            <a:solidFill>
              <a:schemeClr val="tx1"/>
            </a:solidFill>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cxnSp>
      <p:pic>
        <p:nvPicPr>
          <p:cNvPr id="18" name="Рисунок 17" descr="thumb_332_buckalew_elementary_yearbook_graphic.jpg"/>
          <p:cNvPicPr>
            <a:picLocks noChangeAspect="1"/>
          </p:cNvPicPr>
          <p:nvPr/>
        </p:nvPicPr>
        <p:blipFill>
          <a:blip r:embed="rId3" cstate="print"/>
          <a:stretch>
            <a:fillRect/>
          </a:stretch>
        </p:blipFill>
        <p:spPr>
          <a:xfrm>
            <a:off x="3059834" y="1052737"/>
            <a:ext cx="3005799" cy="2448272"/>
          </a:xfrm>
          <a:prstGeom prst="rect">
            <a:avLst/>
          </a:prstGeom>
        </p:spPr>
      </p:pic>
      <p:sp>
        <p:nvSpPr>
          <p:cNvPr id="19" name="TextBox 18"/>
          <p:cNvSpPr txBox="1"/>
          <p:nvPr/>
        </p:nvSpPr>
        <p:spPr>
          <a:xfrm rot="1153381">
            <a:off x="3618192" y="1400482"/>
            <a:ext cx="2232248" cy="707886"/>
          </a:xfrm>
          <a:prstGeom prst="rect">
            <a:avLst/>
          </a:prstGeom>
          <a:noFill/>
        </p:spPr>
        <p:txBody>
          <a:bodyPr wrap="square" rtlCol="0">
            <a:spAutoFit/>
          </a:bodyPr>
          <a:lstStyle/>
          <a:p>
            <a:pPr algn="ctr"/>
            <a:r>
              <a:rPr lang="ru-RU" sz="2000" b="1" dirty="0" err="1">
                <a:solidFill>
                  <a:srgbClr val="FFFF00"/>
                </a:solidFill>
                <a:latin typeface="Times New Roman" pitchFamily="18" charset="0"/>
                <a:cs typeface="Times New Roman" pitchFamily="18" charset="0"/>
              </a:rPr>
              <a:t>Копийный</a:t>
            </a:r>
            <a:r>
              <a:rPr lang="ru-RU" sz="2000" b="1" dirty="0">
                <a:solidFill>
                  <a:srgbClr val="FFFF00"/>
                </a:solidFill>
                <a:latin typeface="Times New Roman" pitchFamily="18" charset="0"/>
                <a:cs typeface="Times New Roman" pitchFamily="18" charset="0"/>
              </a:rPr>
              <a:t> </a:t>
            </a:r>
          </a:p>
          <a:p>
            <a:pPr algn="ctr"/>
            <a:r>
              <a:rPr lang="ru-RU" sz="2000" b="1" dirty="0">
                <a:solidFill>
                  <a:srgbClr val="FFFF00"/>
                </a:solidFill>
                <a:latin typeface="Times New Roman" pitchFamily="18" charset="0"/>
                <a:cs typeface="Times New Roman" pitchFamily="18" charset="0"/>
              </a:rPr>
              <a:t>реестр </a:t>
            </a:r>
          </a:p>
        </p:txBody>
      </p:sp>
      <p:pic>
        <p:nvPicPr>
          <p:cNvPr id="21" name="Рисунок 20" descr="400_F_26433184_4CiPfzK0vczXXvPTGQDlSP1jPPwsOqjJ.jpg"/>
          <p:cNvPicPr>
            <a:picLocks noChangeAspect="1"/>
          </p:cNvPicPr>
          <p:nvPr/>
        </p:nvPicPr>
        <p:blipFill>
          <a:blip r:embed="rId4" cstate="print"/>
          <a:stretch>
            <a:fillRect/>
          </a:stretch>
        </p:blipFill>
        <p:spPr>
          <a:xfrm>
            <a:off x="6395761" y="1052736"/>
            <a:ext cx="2748241" cy="2349004"/>
          </a:xfrm>
          <a:prstGeom prst="rect">
            <a:avLst/>
          </a:prstGeom>
        </p:spPr>
      </p:pic>
      <p:sp>
        <p:nvSpPr>
          <p:cNvPr id="22" name="TextBox 21"/>
          <p:cNvSpPr txBox="1"/>
          <p:nvPr/>
        </p:nvSpPr>
        <p:spPr>
          <a:xfrm rot="1585248">
            <a:off x="7165184" y="1376110"/>
            <a:ext cx="1619672" cy="707886"/>
          </a:xfrm>
          <a:prstGeom prst="rect">
            <a:avLst/>
          </a:prstGeom>
          <a:noFill/>
        </p:spPr>
        <p:txBody>
          <a:bodyPr wrap="square" rtlCol="0">
            <a:spAutoFit/>
          </a:bodyPr>
          <a:lstStyle/>
          <a:p>
            <a:pPr algn="ctr"/>
            <a:r>
              <a:rPr lang="ru-RU" sz="2000" b="1" dirty="0">
                <a:latin typeface="Times New Roman" pitchFamily="18" charset="0"/>
                <a:cs typeface="Times New Roman" pitchFamily="18" charset="0"/>
              </a:rPr>
              <a:t>Реестр</a:t>
            </a:r>
          </a:p>
          <a:p>
            <a:pPr algn="ctr"/>
            <a:r>
              <a:rPr lang="ru-RU" sz="2000" b="1" dirty="0">
                <a:latin typeface="Times New Roman" pitchFamily="18" charset="0"/>
                <a:cs typeface="Times New Roman" pitchFamily="18" charset="0"/>
              </a:rPr>
              <a:t> сделок </a:t>
            </a:r>
          </a:p>
        </p:txBody>
      </p:sp>
      <p:cxnSp>
        <p:nvCxnSpPr>
          <p:cNvPr id="28" name="Прямая соединительная линия 27"/>
          <p:cNvCxnSpPr/>
          <p:nvPr/>
        </p:nvCxnSpPr>
        <p:spPr>
          <a:xfrm>
            <a:off x="0" y="5373216"/>
            <a:ext cx="9144000" cy="0"/>
          </a:xfrm>
          <a:prstGeom prst="line">
            <a:avLst/>
          </a:prstGeom>
          <a:ln>
            <a:solidFill>
              <a:schemeClr val="tx1"/>
            </a:solidFill>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180528" y="3212977"/>
            <a:ext cx="3203848" cy="923330"/>
          </a:xfrm>
          <a:prstGeom prst="rect">
            <a:avLst/>
          </a:prstGeom>
        </p:spPr>
        <p:txBody>
          <a:bodyPr wrap="square">
            <a:spAutoFit/>
          </a:bodyPr>
          <a:lstStyle/>
          <a:p>
            <a:pPr algn="ctr"/>
            <a:r>
              <a:rPr lang="ru-RU" u="sng" dirty="0">
                <a:latin typeface="Times New Roman" pitchFamily="18" charset="0"/>
                <a:cs typeface="Times New Roman" pitchFamily="18" charset="0"/>
              </a:rPr>
              <a:t>Образец заполнения графы 1 </a:t>
            </a:r>
          </a:p>
          <a:p>
            <a:pPr algn="ctr"/>
            <a:r>
              <a:rPr lang="ru-RU" u="sng" dirty="0">
                <a:latin typeface="Times New Roman" pitchFamily="18" charset="0"/>
                <a:cs typeface="Times New Roman" pitchFamily="18" charset="0"/>
              </a:rPr>
              <a:t>(номер нотариального действия) </a:t>
            </a:r>
            <a:r>
              <a:rPr lang="ru-RU" dirty="0">
                <a:latin typeface="Times New Roman" pitchFamily="18" charset="0"/>
                <a:cs typeface="Times New Roman" pitchFamily="18" charset="0"/>
              </a:rPr>
              <a:t> </a:t>
            </a:r>
          </a:p>
        </p:txBody>
      </p:sp>
      <p:sp>
        <p:nvSpPr>
          <p:cNvPr id="31" name="Прямоугольник 30"/>
          <p:cNvSpPr/>
          <p:nvPr/>
        </p:nvSpPr>
        <p:spPr>
          <a:xfrm>
            <a:off x="2915816" y="3212977"/>
            <a:ext cx="3240360" cy="923330"/>
          </a:xfrm>
          <a:prstGeom prst="rect">
            <a:avLst/>
          </a:prstGeom>
        </p:spPr>
        <p:txBody>
          <a:bodyPr wrap="square">
            <a:spAutoFit/>
          </a:bodyPr>
          <a:lstStyle/>
          <a:p>
            <a:pPr algn="ctr"/>
            <a:r>
              <a:rPr lang="ru-RU" u="sng" dirty="0">
                <a:latin typeface="Times New Roman" pitchFamily="18" charset="0"/>
                <a:cs typeface="Times New Roman" pitchFamily="18" charset="0"/>
              </a:rPr>
              <a:t>Образец заполнения графы 1 </a:t>
            </a:r>
          </a:p>
          <a:p>
            <a:pPr algn="ctr"/>
            <a:r>
              <a:rPr lang="ru-RU" u="sng" dirty="0">
                <a:latin typeface="Times New Roman" pitchFamily="18" charset="0"/>
                <a:cs typeface="Times New Roman" pitchFamily="18" charset="0"/>
              </a:rPr>
              <a:t>(номер нотариального действия) </a:t>
            </a:r>
            <a:r>
              <a:rPr lang="ru-RU" dirty="0">
                <a:latin typeface="Times New Roman" pitchFamily="18" charset="0"/>
                <a:cs typeface="Times New Roman" pitchFamily="18" charset="0"/>
              </a:rPr>
              <a:t> </a:t>
            </a:r>
          </a:p>
        </p:txBody>
      </p:sp>
      <p:sp>
        <p:nvSpPr>
          <p:cNvPr id="32" name="Прямоугольник 31"/>
          <p:cNvSpPr/>
          <p:nvPr/>
        </p:nvSpPr>
        <p:spPr>
          <a:xfrm>
            <a:off x="6119664" y="3212976"/>
            <a:ext cx="3024336" cy="923330"/>
          </a:xfrm>
          <a:prstGeom prst="rect">
            <a:avLst/>
          </a:prstGeom>
        </p:spPr>
        <p:txBody>
          <a:bodyPr wrap="square">
            <a:spAutoFit/>
          </a:bodyPr>
          <a:lstStyle/>
          <a:p>
            <a:pPr algn="ctr"/>
            <a:r>
              <a:rPr lang="ru-RU" u="sng" dirty="0">
                <a:latin typeface="Times New Roman" pitchFamily="18" charset="0"/>
                <a:cs typeface="Times New Roman" pitchFamily="18" charset="0"/>
              </a:rPr>
              <a:t>Образец заполнения графы 1 </a:t>
            </a:r>
          </a:p>
          <a:p>
            <a:pPr algn="ctr"/>
            <a:r>
              <a:rPr lang="ru-RU" u="sng" dirty="0">
                <a:latin typeface="Times New Roman" pitchFamily="18" charset="0"/>
                <a:cs typeface="Times New Roman" pitchFamily="18" charset="0"/>
              </a:rPr>
              <a:t>(номер нотариального действия) </a:t>
            </a:r>
            <a:r>
              <a:rPr lang="ru-RU" dirty="0">
                <a:latin typeface="Times New Roman" pitchFamily="18" charset="0"/>
                <a:cs typeface="Times New Roman" pitchFamily="18" charset="0"/>
              </a:rPr>
              <a:t> </a:t>
            </a:r>
          </a:p>
        </p:txBody>
      </p:sp>
      <p:sp>
        <p:nvSpPr>
          <p:cNvPr id="33" name="TextBox 32"/>
          <p:cNvSpPr txBox="1"/>
          <p:nvPr/>
        </p:nvSpPr>
        <p:spPr>
          <a:xfrm>
            <a:off x="467544" y="4077073"/>
            <a:ext cx="1944216" cy="1384995"/>
          </a:xfrm>
          <a:prstGeom prst="rect">
            <a:avLst/>
          </a:prstGeom>
          <a:noFill/>
        </p:spPr>
        <p:txBody>
          <a:bodyPr wrap="square" rtlCol="0">
            <a:spAutoFit/>
          </a:bodyPr>
          <a:lstStyle/>
          <a:p>
            <a:pPr algn="ctr"/>
            <a:r>
              <a:rPr lang="ru-RU" sz="2800" b="1" dirty="0">
                <a:latin typeface="Times New Roman" pitchFamily="18" charset="0"/>
                <a:cs typeface="Times New Roman" pitchFamily="18" charset="0"/>
              </a:rPr>
              <a:t>1-100</a:t>
            </a:r>
          </a:p>
          <a:p>
            <a:pPr algn="ctr"/>
            <a:r>
              <a:rPr lang="ru-RU" sz="2800" b="1" dirty="0">
                <a:latin typeface="Times New Roman" pitchFamily="18" charset="0"/>
                <a:cs typeface="Times New Roman" pitchFamily="18" charset="0"/>
              </a:rPr>
              <a:t>2-301</a:t>
            </a:r>
          </a:p>
          <a:p>
            <a:pPr algn="ctr"/>
            <a:r>
              <a:rPr lang="ru-RU" sz="2800" b="1" dirty="0">
                <a:latin typeface="Times New Roman" pitchFamily="18" charset="0"/>
                <a:cs typeface="Times New Roman" pitchFamily="18" charset="0"/>
              </a:rPr>
              <a:t>3-510</a:t>
            </a:r>
          </a:p>
        </p:txBody>
      </p:sp>
      <p:sp>
        <p:nvSpPr>
          <p:cNvPr id="34" name="Прямоугольник 33"/>
          <p:cNvSpPr/>
          <p:nvPr/>
        </p:nvSpPr>
        <p:spPr>
          <a:xfrm>
            <a:off x="2195736" y="4005065"/>
            <a:ext cx="4572000" cy="1384995"/>
          </a:xfrm>
          <a:prstGeom prst="rect">
            <a:avLst/>
          </a:prstGeom>
        </p:spPr>
        <p:txBody>
          <a:bodyPr>
            <a:spAutoFit/>
          </a:bodyPr>
          <a:lstStyle/>
          <a:p>
            <a:pPr algn="ctr"/>
            <a:r>
              <a:rPr lang="ru-RU" sz="2800" b="1" dirty="0">
                <a:latin typeface="Times New Roman" pitchFamily="18" charset="0"/>
                <a:cs typeface="Times New Roman" pitchFamily="18" charset="0"/>
              </a:rPr>
              <a:t>1К-100</a:t>
            </a:r>
          </a:p>
          <a:p>
            <a:pPr algn="ctr"/>
            <a:r>
              <a:rPr lang="ru-RU" sz="2800" b="1" dirty="0">
                <a:latin typeface="Times New Roman" pitchFamily="18" charset="0"/>
                <a:cs typeface="Times New Roman" pitchFamily="18" charset="0"/>
              </a:rPr>
              <a:t>2К-301</a:t>
            </a:r>
          </a:p>
          <a:p>
            <a:pPr algn="ctr"/>
            <a:r>
              <a:rPr lang="ru-RU" sz="2800" b="1" dirty="0">
                <a:latin typeface="Times New Roman" pitchFamily="18" charset="0"/>
                <a:cs typeface="Times New Roman" pitchFamily="18" charset="0"/>
              </a:rPr>
              <a:t>3</a:t>
            </a:r>
            <a:r>
              <a:rPr lang="ru-RU" sz="2800" b="1">
                <a:latin typeface="Times New Roman" pitchFamily="18" charset="0"/>
                <a:cs typeface="Times New Roman" pitchFamily="18" charset="0"/>
              </a:rPr>
              <a:t>К-510</a:t>
            </a:r>
            <a:endParaRPr lang="ru-RU" sz="2800" b="1" dirty="0">
              <a:latin typeface="Times New Roman" pitchFamily="18" charset="0"/>
              <a:cs typeface="Times New Roman" pitchFamily="18" charset="0"/>
            </a:endParaRPr>
          </a:p>
        </p:txBody>
      </p:sp>
      <p:sp>
        <p:nvSpPr>
          <p:cNvPr id="35" name="Прямоугольник 34"/>
          <p:cNvSpPr/>
          <p:nvPr/>
        </p:nvSpPr>
        <p:spPr>
          <a:xfrm>
            <a:off x="5292080" y="4005065"/>
            <a:ext cx="4572000" cy="1384995"/>
          </a:xfrm>
          <a:prstGeom prst="rect">
            <a:avLst/>
          </a:prstGeom>
        </p:spPr>
        <p:txBody>
          <a:bodyPr>
            <a:spAutoFit/>
          </a:bodyPr>
          <a:lstStyle/>
          <a:p>
            <a:pPr algn="ctr"/>
            <a:r>
              <a:rPr lang="ru-RU" sz="2800" b="1" dirty="0">
                <a:latin typeface="Times New Roman" pitchFamily="18" charset="0"/>
                <a:cs typeface="Times New Roman" pitchFamily="18" charset="0"/>
              </a:rPr>
              <a:t>1С-100</a:t>
            </a:r>
          </a:p>
          <a:p>
            <a:pPr algn="ctr"/>
            <a:r>
              <a:rPr lang="ru-RU" sz="2800" b="1" dirty="0">
                <a:latin typeface="Times New Roman" pitchFamily="18" charset="0"/>
                <a:cs typeface="Times New Roman" pitchFamily="18" charset="0"/>
              </a:rPr>
              <a:t>2С-301</a:t>
            </a:r>
          </a:p>
          <a:p>
            <a:pPr algn="ctr"/>
            <a:r>
              <a:rPr lang="ru-RU" sz="2800" b="1" dirty="0">
                <a:latin typeface="Times New Roman" pitchFamily="18" charset="0"/>
                <a:cs typeface="Times New Roman" pitchFamily="18" charset="0"/>
              </a:rPr>
              <a:t>3С-510</a:t>
            </a:r>
          </a:p>
        </p:txBody>
      </p:sp>
      <p:sp>
        <p:nvSpPr>
          <p:cNvPr id="40" name="TextBox 39"/>
          <p:cNvSpPr txBox="1"/>
          <p:nvPr/>
        </p:nvSpPr>
        <p:spPr>
          <a:xfrm>
            <a:off x="0" y="5288340"/>
            <a:ext cx="9144000" cy="1569660"/>
          </a:xfrm>
          <a:prstGeom prst="rect">
            <a:avLst/>
          </a:prstGeom>
          <a:noFill/>
        </p:spPr>
        <p:txBody>
          <a:bodyPr wrap="square" rtlCol="0">
            <a:spAutoFit/>
          </a:bodyPr>
          <a:lstStyle/>
          <a:p>
            <a:r>
              <a:rPr lang="ru-RU" sz="3200" b="1" dirty="0">
                <a:latin typeface="Times New Roman" pitchFamily="18" charset="0"/>
                <a:cs typeface="Times New Roman" pitchFamily="18" charset="0"/>
              </a:rPr>
              <a:t> </a:t>
            </a:r>
            <a:r>
              <a:rPr lang="ru-RU" sz="3200" b="1" u="sng" dirty="0">
                <a:solidFill>
                  <a:srgbClr val="00B050"/>
                </a:solidFill>
                <a:latin typeface="Times New Roman" pitchFamily="18" charset="0"/>
                <a:cs typeface="Times New Roman" pitchFamily="18" charset="0"/>
              </a:rPr>
              <a:t>В номере</a:t>
            </a:r>
            <a:r>
              <a:rPr lang="ru-RU" sz="3200" b="1" u="sng" dirty="0">
                <a:latin typeface="Times New Roman" pitchFamily="18" charset="0"/>
                <a:cs typeface="Times New Roman" pitchFamily="18" charset="0"/>
              </a:rPr>
              <a:t> нотариального действия </a:t>
            </a:r>
            <a:r>
              <a:rPr lang="ru-RU" sz="3200" b="1" u="sng" dirty="0">
                <a:solidFill>
                  <a:srgbClr val="00B050"/>
                </a:solidFill>
                <a:latin typeface="Times New Roman" pitchFamily="18" charset="0"/>
                <a:cs typeface="Times New Roman" pitchFamily="18" charset="0"/>
              </a:rPr>
              <a:t>указывается  </a:t>
            </a:r>
            <a:r>
              <a:rPr lang="ru-RU" sz="3200" b="1" dirty="0">
                <a:solidFill>
                  <a:srgbClr val="00B050"/>
                </a:solidFill>
                <a:latin typeface="Times New Roman" pitchFamily="18" charset="0"/>
                <a:cs typeface="Times New Roman" pitchFamily="18" charset="0"/>
              </a:rPr>
              <a:t>  </a:t>
            </a:r>
            <a:r>
              <a:rPr lang="ru-RU" sz="3200" b="1" u="sng" dirty="0">
                <a:solidFill>
                  <a:srgbClr val="00B050"/>
                </a:solidFill>
                <a:latin typeface="Times New Roman" pitchFamily="18" charset="0"/>
                <a:cs typeface="Times New Roman" pitchFamily="18" charset="0"/>
              </a:rPr>
              <a:t>номер каждого реестра, </a:t>
            </a:r>
            <a:r>
              <a:rPr lang="ru-RU" sz="3200" b="1" u="sng" dirty="0">
                <a:latin typeface="Times New Roman" pitchFamily="18" charset="0"/>
                <a:cs typeface="Times New Roman" pitchFamily="18" charset="0"/>
              </a:rPr>
              <a:t>состоящего </a:t>
            </a:r>
            <a:r>
              <a:rPr lang="ru-RU" sz="3200" b="1" u="sng" dirty="0">
                <a:solidFill>
                  <a:srgbClr val="00B050"/>
                </a:solidFill>
                <a:latin typeface="Times New Roman" pitchFamily="18" charset="0"/>
                <a:cs typeface="Times New Roman" pitchFamily="18" charset="0"/>
              </a:rPr>
              <a:t>из номера  тома и индекса </a:t>
            </a:r>
            <a:r>
              <a:rPr lang="ru-RU" sz="3200" b="1" u="sng" dirty="0">
                <a:latin typeface="Times New Roman" pitchFamily="18" charset="0"/>
                <a:cs typeface="Times New Roman" pitchFamily="18" charset="0"/>
              </a:rPr>
              <a:t>специального реестра!</a:t>
            </a: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61774"/>
          </a:xfrm>
          <a:prstGeom prst="rect">
            <a:avLst/>
          </a:prstGeom>
          <a:solidFill>
            <a:schemeClr val="tx2">
              <a:lumMod val="20000"/>
              <a:lumOff val="80000"/>
            </a:schemeClr>
          </a:solidFill>
        </p:spPr>
        <p:txBody>
          <a:bodyPr wrap="square" rtlCol="0">
            <a:spAutoFit/>
          </a:bodyPr>
          <a:lstStyle/>
          <a:p>
            <a:pPr algn="ctr"/>
            <a:r>
              <a:rPr lang="ru-RU" sz="2500" dirty="0">
                <a:latin typeface="Times New Roman" pitchFamily="18" charset="0"/>
                <a:cs typeface="Times New Roman" pitchFamily="18" charset="0"/>
              </a:rPr>
              <a:t>3.Вариант </a:t>
            </a:r>
          </a:p>
          <a:p>
            <a:pPr algn="ctr"/>
            <a:r>
              <a:rPr lang="ru-RU" sz="2500" dirty="0">
                <a:latin typeface="Times New Roman" pitchFamily="18" charset="0"/>
                <a:cs typeface="Times New Roman" pitchFamily="18" charset="0"/>
              </a:rPr>
              <a:t>Один общий и несколько </a:t>
            </a:r>
            <a:r>
              <a:rPr lang="ru-RU" sz="2500" dirty="0" err="1">
                <a:latin typeface="Times New Roman" pitchFamily="18" charset="0"/>
                <a:cs typeface="Times New Roman" pitchFamily="18" charset="0"/>
              </a:rPr>
              <a:t>копийных</a:t>
            </a:r>
            <a:r>
              <a:rPr lang="ru-RU" sz="2500" dirty="0">
                <a:latin typeface="Times New Roman" pitchFamily="18" charset="0"/>
                <a:cs typeface="Times New Roman" pitchFamily="18" charset="0"/>
              </a:rPr>
              <a:t> реестров  </a:t>
            </a:r>
          </a:p>
        </p:txBody>
      </p:sp>
      <p:pic>
        <p:nvPicPr>
          <p:cNvPr id="3" name="Рисунок 2" descr="Animals20of20the20Red20Book (1).jpg"/>
          <p:cNvPicPr>
            <a:picLocks noChangeAspect="1"/>
          </p:cNvPicPr>
          <p:nvPr/>
        </p:nvPicPr>
        <p:blipFill>
          <a:blip r:embed="rId2" cstate="print"/>
          <a:stretch>
            <a:fillRect/>
          </a:stretch>
        </p:blipFill>
        <p:spPr>
          <a:xfrm>
            <a:off x="251520" y="908720"/>
            <a:ext cx="2819400" cy="2114550"/>
          </a:xfrm>
          <a:prstGeom prst="rect">
            <a:avLst/>
          </a:prstGeom>
        </p:spPr>
      </p:pic>
      <p:pic>
        <p:nvPicPr>
          <p:cNvPr id="4" name="Рисунок 3" descr="thumb_332_buckalew_elementary_yearbook_graphic.jpg"/>
          <p:cNvPicPr>
            <a:picLocks noChangeAspect="1"/>
          </p:cNvPicPr>
          <p:nvPr/>
        </p:nvPicPr>
        <p:blipFill>
          <a:blip r:embed="rId3" cstate="print"/>
          <a:stretch>
            <a:fillRect/>
          </a:stretch>
        </p:blipFill>
        <p:spPr>
          <a:xfrm>
            <a:off x="3059833" y="866899"/>
            <a:ext cx="2892635" cy="2325911"/>
          </a:xfrm>
          <a:prstGeom prst="rect">
            <a:avLst/>
          </a:prstGeom>
        </p:spPr>
      </p:pic>
      <p:pic>
        <p:nvPicPr>
          <p:cNvPr id="5" name="Рисунок 4" descr="thumb_332_buckalew_elementary_yearbook_graphic.jpg"/>
          <p:cNvPicPr>
            <a:picLocks noChangeAspect="1"/>
          </p:cNvPicPr>
          <p:nvPr/>
        </p:nvPicPr>
        <p:blipFill>
          <a:blip r:embed="rId3" cstate="print"/>
          <a:stretch>
            <a:fillRect/>
          </a:stretch>
        </p:blipFill>
        <p:spPr>
          <a:xfrm>
            <a:off x="6251365" y="908721"/>
            <a:ext cx="2892635" cy="2284090"/>
          </a:xfrm>
          <a:prstGeom prst="rect">
            <a:avLst/>
          </a:prstGeom>
        </p:spPr>
      </p:pic>
      <p:sp>
        <p:nvSpPr>
          <p:cNvPr id="6" name="TextBox 5"/>
          <p:cNvSpPr txBox="1"/>
          <p:nvPr/>
        </p:nvSpPr>
        <p:spPr>
          <a:xfrm rot="1334382">
            <a:off x="1420068" y="1186056"/>
            <a:ext cx="1224136" cy="707886"/>
          </a:xfrm>
          <a:prstGeom prst="rect">
            <a:avLst/>
          </a:prstGeom>
          <a:noFill/>
        </p:spPr>
        <p:txBody>
          <a:bodyPr wrap="square" rtlCol="0">
            <a:spAutoFit/>
          </a:bodyPr>
          <a:lstStyle/>
          <a:p>
            <a:r>
              <a:rPr lang="ru-RU" sz="2000" dirty="0">
                <a:solidFill>
                  <a:srgbClr val="FFFF00"/>
                </a:solidFill>
                <a:latin typeface="Times New Roman" pitchFamily="18" charset="0"/>
                <a:cs typeface="Times New Roman" pitchFamily="18" charset="0"/>
              </a:rPr>
              <a:t>Общий реестр </a:t>
            </a:r>
          </a:p>
        </p:txBody>
      </p:sp>
      <p:sp>
        <p:nvSpPr>
          <p:cNvPr id="7" name="TextBox 6"/>
          <p:cNvSpPr txBox="1"/>
          <p:nvPr/>
        </p:nvSpPr>
        <p:spPr>
          <a:xfrm rot="1187337">
            <a:off x="3909320" y="1194527"/>
            <a:ext cx="1440160" cy="1015663"/>
          </a:xfrm>
          <a:prstGeom prst="rect">
            <a:avLst/>
          </a:prstGeom>
          <a:noFill/>
        </p:spPr>
        <p:txBody>
          <a:bodyPr wrap="square" rtlCol="0">
            <a:spAutoFit/>
          </a:bodyPr>
          <a:lstStyle/>
          <a:p>
            <a:pPr algn="ctr"/>
            <a:r>
              <a:rPr lang="ru-RU" sz="2000" dirty="0" err="1">
                <a:solidFill>
                  <a:srgbClr val="FFFF00"/>
                </a:solidFill>
                <a:latin typeface="Times New Roman" pitchFamily="18" charset="0"/>
                <a:cs typeface="Times New Roman" pitchFamily="18" charset="0"/>
              </a:rPr>
              <a:t>Копийный</a:t>
            </a:r>
            <a:r>
              <a:rPr lang="ru-RU" sz="2000" dirty="0">
                <a:solidFill>
                  <a:srgbClr val="FFFF00"/>
                </a:solidFill>
                <a:latin typeface="Times New Roman" pitchFamily="18" charset="0"/>
                <a:cs typeface="Times New Roman" pitchFamily="18" charset="0"/>
              </a:rPr>
              <a:t> реестр </a:t>
            </a:r>
          </a:p>
          <a:p>
            <a:pPr algn="ctr"/>
            <a:r>
              <a:rPr lang="ru-RU" sz="2000" dirty="0">
                <a:solidFill>
                  <a:srgbClr val="FFFF00"/>
                </a:solidFill>
                <a:latin typeface="Times New Roman" pitchFamily="18" charset="0"/>
                <a:cs typeface="Times New Roman" pitchFamily="18" charset="0"/>
              </a:rPr>
              <a:t>1К</a:t>
            </a:r>
          </a:p>
        </p:txBody>
      </p:sp>
      <p:sp>
        <p:nvSpPr>
          <p:cNvPr id="8" name="TextBox 7"/>
          <p:cNvSpPr txBox="1"/>
          <p:nvPr/>
        </p:nvSpPr>
        <p:spPr>
          <a:xfrm rot="1427365">
            <a:off x="7091928" y="1156037"/>
            <a:ext cx="1440160" cy="1015663"/>
          </a:xfrm>
          <a:prstGeom prst="rect">
            <a:avLst/>
          </a:prstGeom>
          <a:noFill/>
        </p:spPr>
        <p:txBody>
          <a:bodyPr wrap="square" rtlCol="0">
            <a:spAutoFit/>
          </a:bodyPr>
          <a:lstStyle/>
          <a:p>
            <a:pPr algn="ctr"/>
            <a:r>
              <a:rPr lang="ru-RU" sz="2000" dirty="0" err="1">
                <a:solidFill>
                  <a:srgbClr val="FFFF00"/>
                </a:solidFill>
                <a:latin typeface="Times New Roman" pitchFamily="18" charset="0"/>
                <a:cs typeface="Times New Roman" pitchFamily="18" charset="0"/>
              </a:rPr>
              <a:t>Копийный</a:t>
            </a:r>
            <a:r>
              <a:rPr lang="ru-RU" sz="2000" dirty="0">
                <a:solidFill>
                  <a:srgbClr val="FFFF00"/>
                </a:solidFill>
                <a:latin typeface="Times New Roman" pitchFamily="18" charset="0"/>
                <a:cs typeface="Times New Roman" pitchFamily="18" charset="0"/>
              </a:rPr>
              <a:t> реестр </a:t>
            </a:r>
          </a:p>
          <a:p>
            <a:pPr algn="ctr"/>
            <a:r>
              <a:rPr lang="ru-RU" sz="2000" dirty="0">
                <a:solidFill>
                  <a:srgbClr val="FFFF00"/>
                </a:solidFill>
                <a:latin typeface="Times New Roman" pitchFamily="18" charset="0"/>
                <a:cs typeface="Times New Roman" pitchFamily="18" charset="0"/>
              </a:rPr>
              <a:t>2К</a:t>
            </a:r>
          </a:p>
        </p:txBody>
      </p:sp>
      <p:cxnSp>
        <p:nvCxnSpPr>
          <p:cNvPr id="10" name="Прямая соединительная линия 9"/>
          <p:cNvCxnSpPr/>
          <p:nvPr/>
        </p:nvCxnSpPr>
        <p:spPr>
          <a:xfrm>
            <a:off x="2987824" y="980728"/>
            <a:ext cx="72008" cy="4536504"/>
          </a:xfrm>
          <a:prstGeom prst="line">
            <a:avLst/>
          </a:prstGeom>
          <a:ln>
            <a:solidFill>
              <a:schemeClr val="tx1"/>
            </a:solidFill>
          </a:ln>
          <a:effectLst>
            <a:outerShdw blurRad="50800" dist="50800" dir="5400000" algn="ctr" rotWithShape="0">
              <a:srgbClr val="00B0F0"/>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940152" y="1052737"/>
            <a:ext cx="0" cy="4392488"/>
          </a:xfrm>
          <a:prstGeom prst="line">
            <a:avLst/>
          </a:prstGeom>
          <a:ln>
            <a:solidFill>
              <a:schemeClr val="tx1"/>
            </a:solidFill>
          </a:ln>
          <a:effectLst>
            <a:outerShdw blurRad="50800" dist="50800" dir="5400000" algn="ctr" rotWithShape="0">
              <a:srgbClr val="00B0F0"/>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9552" y="3501008"/>
            <a:ext cx="2304256" cy="1938992"/>
          </a:xfrm>
          <a:prstGeom prst="rect">
            <a:avLst/>
          </a:prstGeom>
          <a:noFill/>
        </p:spPr>
        <p:txBody>
          <a:bodyPr wrap="square" rtlCol="0">
            <a:spAutoFit/>
          </a:bodyPr>
          <a:lstStyle/>
          <a:p>
            <a:pPr algn="ctr"/>
            <a:r>
              <a:rPr lang="ru-RU" sz="4000" b="1" dirty="0">
                <a:latin typeface="Times New Roman" pitchFamily="18" charset="0"/>
                <a:cs typeface="Times New Roman" pitchFamily="18" charset="0"/>
              </a:rPr>
              <a:t>1-200</a:t>
            </a:r>
          </a:p>
          <a:p>
            <a:pPr algn="ctr"/>
            <a:r>
              <a:rPr lang="ru-RU" sz="4000" b="1" dirty="0">
                <a:latin typeface="Times New Roman" pitchFamily="18" charset="0"/>
                <a:cs typeface="Times New Roman" pitchFamily="18" charset="0"/>
              </a:rPr>
              <a:t>2-301</a:t>
            </a:r>
          </a:p>
          <a:p>
            <a:pPr algn="ctr"/>
            <a:r>
              <a:rPr lang="ru-RU" sz="4000" b="1" dirty="0">
                <a:latin typeface="Times New Roman" pitchFamily="18" charset="0"/>
                <a:cs typeface="Times New Roman" pitchFamily="18" charset="0"/>
              </a:rPr>
              <a:t>3-410</a:t>
            </a:r>
          </a:p>
        </p:txBody>
      </p:sp>
      <p:sp>
        <p:nvSpPr>
          <p:cNvPr id="16" name="TextBox 15"/>
          <p:cNvSpPr txBox="1"/>
          <p:nvPr/>
        </p:nvSpPr>
        <p:spPr>
          <a:xfrm>
            <a:off x="3347864" y="3356992"/>
            <a:ext cx="2304256" cy="1938992"/>
          </a:xfrm>
          <a:prstGeom prst="rect">
            <a:avLst/>
          </a:prstGeom>
          <a:noFill/>
        </p:spPr>
        <p:txBody>
          <a:bodyPr wrap="square" rtlCol="0">
            <a:spAutoFit/>
          </a:bodyPr>
          <a:lstStyle/>
          <a:p>
            <a:pPr algn="ctr"/>
            <a:r>
              <a:rPr lang="ru-RU" sz="4000" b="1" dirty="0">
                <a:latin typeface="Times New Roman" pitchFamily="18" charset="0"/>
                <a:cs typeface="Times New Roman" pitchFamily="18" charset="0"/>
              </a:rPr>
              <a:t>1К-200</a:t>
            </a:r>
          </a:p>
          <a:p>
            <a:pPr algn="ctr"/>
            <a:r>
              <a:rPr lang="ru-RU" sz="4000" b="1" dirty="0">
                <a:latin typeface="Times New Roman" pitchFamily="18" charset="0"/>
                <a:cs typeface="Times New Roman" pitchFamily="18" charset="0"/>
              </a:rPr>
              <a:t>1К-301</a:t>
            </a:r>
          </a:p>
          <a:p>
            <a:pPr algn="ctr"/>
            <a:r>
              <a:rPr lang="ru-RU" sz="4000" b="1" dirty="0">
                <a:latin typeface="Times New Roman" pitchFamily="18" charset="0"/>
                <a:cs typeface="Times New Roman" pitchFamily="18" charset="0"/>
              </a:rPr>
              <a:t>1К-410 </a:t>
            </a:r>
          </a:p>
        </p:txBody>
      </p:sp>
      <p:sp>
        <p:nvSpPr>
          <p:cNvPr id="17" name="Прямоугольник 16"/>
          <p:cNvSpPr/>
          <p:nvPr/>
        </p:nvSpPr>
        <p:spPr>
          <a:xfrm>
            <a:off x="0" y="2852937"/>
            <a:ext cx="3131840" cy="615553"/>
          </a:xfrm>
          <a:prstGeom prst="rect">
            <a:avLst/>
          </a:prstGeom>
        </p:spPr>
        <p:txBody>
          <a:bodyPr wrap="square">
            <a:spAutoFit/>
          </a:bodyPr>
          <a:lstStyle/>
          <a:p>
            <a:pPr algn="ctr"/>
            <a:r>
              <a:rPr lang="ru-RU" sz="1600" u="sng" dirty="0">
                <a:latin typeface="Times New Roman" pitchFamily="18" charset="0"/>
                <a:cs typeface="Times New Roman" pitchFamily="18" charset="0"/>
              </a:rPr>
              <a:t>Образец заполнения графы 1 </a:t>
            </a:r>
          </a:p>
          <a:p>
            <a:pPr algn="ctr"/>
            <a:r>
              <a:rPr lang="ru-RU" sz="1600" u="sng" dirty="0">
                <a:latin typeface="Times New Roman" pitchFamily="18" charset="0"/>
                <a:cs typeface="Times New Roman" pitchFamily="18" charset="0"/>
              </a:rPr>
              <a:t>(номер нотариального действия) </a:t>
            </a:r>
            <a:r>
              <a:rPr lang="ru-RU" dirty="0">
                <a:latin typeface="Times New Roman" pitchFamily="18" charset="0"/>
                <a:cs typeface="Times New Roman" pitchFamily="18" charset="0"/>
              </a:rPr>
              <a:t> </a:t>
            </a:r>
          </a:p>
        </p:txBody>
      </p:sp>
      <p:sp>
        <p:nvSpPr>
          <p:cNvPr id="18" name="TextBox 17"/>
          <p:cNvSpPr txBox="1"/>
          <p:nvPr/>
        </p:nvSpPr>
        <p:spPr>
          <a:xfrm>
            <a:off x="6372200" y="3501008"/>
            <a:ext cx="2304256" cy="1938992"/>
          </a:xfrm>
          <a:prstGeom prst="rect">
            <a:avLst/>
          </a:prstGeom>
          <a:noFill/>
        </p:spPr>
        <p:txBody>
          <a:bodyPr wrap="square" rtlCol="0">
            <a:spAutoFit/>
          </a:bodyPr>
          <a:lstStyle/>
          <a:p>
            <a:pPr algn="ctr"/>
            <a:r>
              <a:rPr lang="ru-RU" sz="4000" b="1" dirty="0">
                <a:latin typeface="Times New Roman" pitchFamily="18" charset="0"/>
                <a:cs typeface="Times New Roman" pitchFamily="18" charset="0"/>
              </a:rPr>
              <a:t>2К-200</a:t>
            </a:r>
          </a:p>
          <a:p>
            <a:pPr algn="ctr"/>
            <a:r>
              <a:rPr lang="ru-RU" sz="4000" b="1" dirty="0">
                <a:latin typeface="Times New Roman" pitchFamily="18" charset="0"/>
                <a:cs typeface="Times New Roman" pitchFamily="18" charset="0"/>
              </a:rPr>
              <a:t>2К-301</a:t>
            </a:r>
          </a:p>
          <a:p>
            <a:pPr algn="ctr"/>
            <a:r>
              <a:rPr lang="ru-RU" sz="4000" b="1" dirty="0">
                <a:latin typeface="Times New Roman" pitchFamily="18" charset="0"/>
                <a:cs typeface="Times New Roman" pitchFamily="18" charset="0"/>
              </a:rPr>
              <a:t>2К-410 </a:t>
            </a:r>
          </a:p>
        </p:txBody>
      </p:sp>
      <p:sp>
        <p:nvSpPr>
          <p:cNvPr id="19" name="Прямоугольник 18"/>
          <p:cNvSpPr/>
          <p:nvPr/>
        </p:nvSpPr>
        <p:spPr>
          <a:xfrm>
            <a:off x="6012160" y="2852936"/>
            <a:ext cx="3131840" cy="584775"/>
          </a:xfrm>
          <a:prstGeom prst="rect">
            <a:avLst/>
          </a:prstGeom>
        </p:spPr>
        <p:txBody>
          <a:bodyPr wrap="square">
            <a:spAutoFit/>
          </a:bodyPr>
          <a:lstStyle/>
          <a:p>
            <a:pPr algn="ctr"/>
            <a:r>
              <a:rPr lang="ru-RU" sz="1600" u="sng" dirty="0">
                <a:latin typeface="Times New Roman" pitchFamily="18" charset="0"/>
                <a:cs typeface="Times New Roman" pitchFamily="18" charset="0"/>
              </a:rPr>
              <a:t>Образец заполнения графы 1 </a:t>
            </a:r>
          </a:p>
          <a:p>
            <a:pPr algn="ctr"/>
            <a:r>
              <a:rPr lang="ru-RU" sz="1600" u="sng" dirty="0">
                <a:latin typeface="Times New Roman" pitchFamily="18" charset="0"/>
                <a:cs typeface="Times New Roman" pitchFamily="18" charset="0"/>
              </a:rPr>
              <a:t>(номер нотариального действия) </a:t>
            </a:r>
            <a:r>
              <a:rPr lang="ru-RU" sz="1600" dirty="0">
                <a:latin typeface="Times New Roman" pitchFamily="18" charset="0"/>
                <a:cs typeface="Times New Roman" pitchFamily="18" charset="0"/>
              </a:rPr>
              <a:t> </a:t>
            </a:r>
          </a:p>
        </p:txBody>
      </p:sp>
      <p:sp>
        <p:nvSpPr>
          <p:cNvPr id="20" name="Прямоугольник 19"/>
          <p:cNvSpPr/>
          <p:nvPr/>
        </p:nvSpPr>
        <p:spPr>
          <a:xfrm>
            <a:off x="2915816" y="2852936"/>
            <a:ext cx="3131840" cy="584775"/>
          </a:xfrm>
          <a:prstGeom prst="rect">
            <a:avLst/>
          </a:prstGeom>
        </p:spPr>
        <p:txBody>
          <a:bodyPr wrap="square">
            <a:spAutoFit/>
          </a:bodyPr>
          <a:lstStyle/>
          <a:p>
            <a:pPr algn="ctr"/>
            <a:r>
              <a:rPr lang="ru-RU" sz="1600" u="sng" dirty="0">
                <a:latin typeface="Times New Roman" pitchFamily="18" charset="0"/>
                <a:cs typeface="Times New Roman" pitchFamily="18" charset="0"/>
              </a:rPr>
              <a:t>Образец заполнения графы 1 </a:t>
            </a:r>
          </a:p>
          <a:p>
            <a:pPr algn="ctr"/>
            <a:r>
              <a:rPr lang="ru-RU" sz="1600" u="sng" dirty="0">
                <a:latin typeface="Times New Roman" pitchFamily="18" charset="0"/>
                <a:cs typeface="Times New Roman" pitchFamily="18" charset="0"/>
              </a:rPr>
              <a:t>(номер нотариального действия) </a:t>
            </a:r>
            <a:r>
              <a:rPr lang="ru-RU" sz="1600" dirty="0">
                <a:latin typeface="Times New Roman" pitchFamily="18" charset="0"/>
                <a:cs typeface="Times New Roman" pitchFamily="18" charset="0"/>
              </a:rPr>
              <a:t> </a:t>
            </a:r>
          </a:p>
        </p:txBody>
      </p:sp>
      <p:cxnSp>
        <p:nvCxnSpPr>
          <p:cNvPr id="30" name="Прямая соединительная линия 29"/>
          <p:cNvCxnSpPr/>
          <p:nvPr/>
        </p:nvCxnSpPr>
        <p:spPr>
          <a:xfrm flipH="1">
            <a:off x="0" y="5445224"/>
            <a:ext cx="9144000" cy="0"/>
          </a:xfrm>
          <a:prstGeom prst="line">
            <a:avLst/>
          </a:prstGeom>
          <a:ln>
            <a:solidFill>
              <a:schemeClr val="tx1"/>
            </a:solidFill>
          </a:ln>
          <a:effectLst>
            <a:outerShdw blurRad="50800" dist="50800" dir="5400000" algn="ctr" rotWithShape="0">
              <a:srgbClr val="00B0F0"/>
            </a:outerShdw>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5380672"/>
            <a:ext cx="8964488" cy="1477328"/>
          </a:xfrm>
          <a:prstGeom prst="rect">
            <a:avLst/>
          </a:prstGeom>
          <a:noFill/>
        </p:spPr>
        <p:txBody>
          <a:bodyPr wrap="square" rtlCol="0">
            <a:spAutoFit/>
          </a:bodyPr>
          <a:lstStyle/>
          <a:p>
            <a:r>
              <a:rPr lang="ru-RU" sz="3000" b="1" u="sng" dirty="0">
                <a:solidFill>
                  <a:srgbClr val="00B050"/>
                </a:solidFill>
                <a:latin typeface="Times New Roman" pitchFamily="18" charset="0"/>
                <a:cs typeface="Times New Roman" pitchFamily="18" charset="0"/>
              </a:rPr>
              <a:t>Номер тома указывается </a:t>
            </a:r>
            <a:r>
              <a:rPr lang="ru-RU" sz="3000" b="1" u="sng" dirty="0">
                <a:latin typeface="Times New Roman" pitchFamily="18" charset="0"/>
                <a:cs typeface="Times New Roman" pitchFamily="18" charset="0"/>
              </a:rPr>
              <a:t>в общем реестре, в параллельных </a:t>
            </a:r>
            <a:r>
              <a:rPr lang="ru-RU" sz="3000" b="1" u="sng" dirty="0" err="1">
                <a:latin typeface="Times New Roman" pitchFamily="18" charset="0"/>
                <a:cs typeface="Times New Roman" pitchFamily="18" charset="0"/>
              </a:rPr>
              <a:t>копийных</a:t>
            </a:r>
            <a:r>
              <a:rPr lang="ru-RU" sz="3000" b="1" u="sng" dirty="0">
                <a:latin typeface="Times New Roman" pitchFamily="18" charset="0"/>
                <a:cs typeface="Times New Roman" pitchFamily="18" charset="0"/>
              </a:rPr>
              <a:t> реестрах </a:t>
            </a:r>
            <a:r>
              <a:rPr lang="ru-RU" sz="3000" b="1" u="sng" dirty="0">
                <a:solidFill>
                  <a:srgbClr val="00B050"/>
                </a:solidFill>
                <a:latin typeface="Times New Roman" pitchFamily="18" charset="0"/>
                <a:cs typeface="Times New Roman" pitchFamily="18" charset="0"/>
              </a:rPr>
              <a:t>номер тома не указывается.</a:t>
            </a: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solidFill>
            <a:srgbClr val="FFFF00"/>
          </a:solidFill>
        </p:spPr>
        <p:txBody>
          <a:bodyPr wrap="square" rtlCol="0">
            <a:spAutoFit/>
          </a:bodyPr>
          <a:lstStyle/>
          <a:p>
            <a:pPr algn="ctr"/>
            <a:r>
              <a:rPr lang="ru-RU" sz="3000" dirty="0">
                <a:latin typeface="Times New Roman" pitchFamily="18" charset="0"/>
                <a:cs typeface="Times New Roman" pitchFamily="18" charset="0"/>
              </a:rPr>
              <a:t>4.Вариант </a:t>
            </a:r>
          </a:p>
          <a:p>
            <a:pPr algn="ctr"/>
            <a:r>
              <a:rPr lang="ru-RU" sz="3000" dirty="0">
                <a:latin typeface="Times New Roman" pitchFamily="18" charset="0"/>
                <a:cs typeface="Times New Roman" pitchFamily="18" charset="0"/>
              </a:rPr>
              <a:t>Общий реестр, две параллели </a:t>
            </a:r>
            <a:r>
              <a:rPr lang="ru-RU" sz="3000" dirty="0" err="1">
                <a:latin typeface="Times New Roman" pitchFamily="18" charset="0"/>
                <a:cs typeface="Times New Roman" pitchFamily="18" charset="0"/>
              </a:rPr>
              <a:t>копийных</a:t>
            </a:r>
            <a:r>
              <a:rPr lang="ru-RU" sz="3000" dirty="0">
                <a:latin typeface="Times New Roman" pitchFamily="18" charset="0"/>
                <a:cs typeface="Times New Roman" pitchFamily="18" charset="0"/>
              </a:rPr>
              <a:t> реестров, специальный реестр</a:t>
            </a:r>
          </a:p>
        </p:txBody>
      </p:sp>
      <p:pic>
        <p:nvPicPr>
          <p:cNvPr id="3" name="Рисунок 2" descr="Animals20of20the20Red20Book.jpg"/>
          <p:cNvPicPr>
            <a:picLocks noChangeAspect="1"/>
          </p:cNvPicPr>
          <p:nvPr/>
        </p:nvPicPr>
        <p:blipFill>
          <a:blip r:embed="rId2" cstate="print"/>
          <a:stretch>
            <a:fillRect/>
          </a:stretch>
        </p:blipFill>
        <p:spPr>
          <a:xfrm>
            <a:off x="0" y="1484786"/>
            <a:ext cx="2483768" cy="1945354"/>
          </a:xfrm>
          <a:prstGeom prst="rect">
            <a:avLst/>
          </a:prstGeom>
        </p:spPr>
      </p:pic>
      <p:sp>
        <p:nvSpPr>
          <p:cNvPr id="4" name="TextBox 3"/>
          <p:cNvSpPr txBox="1"/>
          <p:nvPr/>
        </p:nvSpPr>
        <p:spPr>
          <a:xfrm>
            <a:off x="179512" y="4077072"/>
            <a:ext cx="2304256" cy="1477328"/>
          </a:xfrm>
          <a:prstGeom prst="rect">
            <a:avLst/>
          </a:prstGeom>
          <a:noFill/>
        </p:spPr>
        <p:txBody>
          <a:bodyPr wrap="square" rtlCol="0">
            <a:spAutoFit/>
          </a:bodyPr>
          <a:lstStyle/>
          <a:p>
            <a:pPr algn="ctr"/>
            <a:r>
              <a:rPr lang="ru-RU" sz="3000" b="1" dirty="0">
                <a:latin typeface="Times New Roman" pitchFamily="18" charset="0"/>
                <a:cs typeface="Times New Roman" pitchFamily="18" charset="0"/>
              </a:rPr>
              <a:t>1-200</a:t>
            </a:r>
          </a:p>
          <a:p>
            <a:pPr algn="ctr"/>
            <a:r>
              <a:rPr lang="ru-RU" sz="3000" b="1" dirty="0">
                <a:latin typeface="Times New Roman" pitchFamily="18" charset="0"/>
                <a:cs typeface="Times New Roman" pitchFamily="18" charset="0"/>
              </a:rPr>
              <a:t>2-301</a:t>
            </a:r>
          </a:p>
          <a:p>
            <a:pPr algn="ctr"/>
            <a:r>
              <a:rPr lang="ru-RU" sz="3000" b="1" dirty="0">
                <a:latin typeface="Times New Roman" pitchFamily="18" charset="0"/>
                <a:cs typeface="Times New Roman" pitchFamily="18" charset="0"/>
              </a:rPr>
              <a:t>3-410</a:t>
            </a:r>
          </a:p>
        </p:txBody>
      </p:sp>
      <p:sp>
        <p:nvSpPr>
          <p:cNvPr id="5" name="Прямоугольник 4"/>
          <p:cNvSpPr/>
          <p:nvPr/>
        </p:nvSpPr>
        <p:spPr>
          <a:xfrm>
            <a:off x="-180528" y="3356993"/>
            <a:ext cx="3059832" cy="830997"/>
          </a:xfrm>
          <a:prstGeom prst="rect">
            <a:avLst/>
          </a:prstGeom>
        </p:spPr>
        <p:txBody>
          <a:bodyPr wrap="square">
            <a:spAutoFit/>
          </a:bodyPr>
          <a:lstStyle/>
          <a:p>
            <a:pPr algn="ctr"/>
            <a:r>
              <a:rPr lang="ru-RU" sz="1600" u="sng" dirty="0">
                <a:latin typeface="Times New Roman" pitchFamily="18" charset="0"/>
                <a:cs typeface="Times New Roman" pitchFamily="18" charset="0"/>
              </a:rPr>
              <a:t>Образец заполнения графы 1 </a:t>
            </a:r>
          </a:p>
          <a:p>
            <a:pPr algn="ctr"/>
            <a:r>
              <a:rPr lang="ru-RU" sz="1600" u="sng" dirty="0">
                <a:latin typeface="Times New Roman" pitchFamily="18" charset="0"/>
                <a:cs typeface="Times New Roman" pitchFamily="18" charset="0"/>
              </a:rPr>
              <a:t>(номер нотариального действия) </a:t>
            </a:r>
            <a:r>
              <a:rPr lang="ru-RU" sz="1600" dirty="0">
                <a:latin typeface="Times New Roman" pitchFamily="18" charset="0"/>
                <a:cs typeface="Times New Roman" pitchFamily="18" charset="0"/>
              </a:rPr>
              <a:t> </a:t>
            </a:r>
          </a:p>
        </p:txBody>
      </p:sp>
      <p:cxnSp>
        <p:nvCxnSpPr>
          <p:cNvPr id="7" name="Прямая соединительная линия 6"/>
          <p:cNvCxnSpPr/>
          <p:nvPr/>
        </p:nvCxnSpPr>
        <p:spPr>
          <a:xfrm>
            <a:off x="2555776" y="980728"/>
            <a:ext cx="72008" cy="4608512"/>
          </a:xfrm>
          <a:prstGeom prst="line">
            <a:avLst/>
          </a:prstGeom>
          <a:ln>
            <a:solidFill>
              <a:srgbClr val="00206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463619">
            <a:off x="955777" y="1869541"/>
            <a:ext cx="2016224" cy="707886"/>
          </a:xfrm>
          <a:prstGeom prst="rect">
            <a:avLst/>
          </a:prstGeom>
          <a:noFill/>
        </p:spPr>
        <p:txBody>
          <a:bodyPr wrap="square" rtlCol="0">
            <a:spAutoFit/>
          </a:bodyPr>
          <a:lstStyle/>
          <a:p>
            <a:r>
              <a:rPr lang="ru-RU" sz="2000" dirty="0">
                <a:solidFill>
                  <a:srgbClr val="FFFF00"/>
                </a:solidFill>
                <a:latin typeface="Times New Roman" pitchFamily="18" charset="0"/>
                <a:cs typeface="Times New Roman" pitchFamily="18" charset="0"/>
              </a:rPr>
              <a:t>Общий</a:t>
            </a:r>
          </a:p>
          <a:p>
            <a:r>
              <a:rPr lang="ru-RU" sz="2000" dirty="0">
                <a:solidFill>
                  <a:srgbClr val="FFFF00"/>
                </a:solidFill>
                <a:latin typeface="Times New Roman" pitchFamily="18" charset="0"/>
                <a:cs typeface="Times New Roman" pitchFamily="18" charset="0"/>
              </a:rPr>
              <a:t> реестр </a:t>
            </a:r>
          </a:p>
        </p:txBody>
      </p:sp>
      <p:pic>
        <p:nvPicPr>
          <p:cNvPr id="13" name="Рисунок 12" descr="thumb_332_buckalew_elementary_yearbook_graphic.jpg"/>
          <p:cNvPicPr>
            <a:picLocks noChangeAspect="1"/>
          </p:cNvPicPr>
          <p:nvPr/>
        </p:nvPicPr>
        <p:blipFill>
          <a:blip r:embed="rId3" cstate="print"/>
          <a:stretch>
            <a:fillRect/>
          </a:stretch>
        </p:blipFill>
        <p:spPr>
          <a:xfrm>
            <a:off x="4572001" y="1484784"/>
            <a:ext cx="2031793" cy="1670586"/>
          </a:xfrm>
          <a:prstGeom prst="rect">
            <a:avLst/>
          </a:prstGeom>
        </p:spPr>
      </p:pic>
      <p:pic>
        <p:nvPicPr>
          <p:cNvPr id="14" name="Рисунок 13" descr="thumb_332_buckalew_elementary_yearbook_graphic.jpg"/>
          <p:cNvPicPr>
            <a:picLocks noChangeAspect="1"/>
          </p:cNvPicPr>
          <p:nvPr/>
        </p:nvPicPr>
        <p:blipFill>
          <a:blip r:embed="rId3" cstate="print"/>
          <a:stretch>
            <a:fillRect/>
          </a:stretch>
        </p:blipFill>
        <p:spPr>
          <a:xfrm>
            <a:off x="2627784" y="1484785"/>
            <a:ext cx="2016224" cy="1657784"/>
          </a:xfrm>
          <a:prstGeom prst="rect">
            <a:avLst/>
          </a:prstGeom>
        </p:spPr>
      </p:pic>
      <p:cxnSp>
        <p:nvCxnSpPr>
          <p:cNvPr id="16" name="Прямая соединительная линия 15"/>
          <p:cNvCxnSpPr/>
          <p:nvPr/>
        </p:nvCxnSpPr>
        <p:spPr>
          <a:xfrm>
            <a:off x="6516216" y="1124745"/>
            <a:ext cx="0" cy="4392488"/>
          </a:xfrm>
          <a:prstGeom prst="line">
            <a:avLst/>
          </a:prstGeom>
          <a:ln>
            <a:solidFill>
              <a:schemeClr val="tx1"/>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499992" y="3645024"/>
            <a:ext cx="72008" cy="1944216"/>
          </a:xfrm>
          <a:prstGeom prst="line">
            <a:avLst/>
          </a:prstGeom>
          <a:ln>
            <a:solidFill>
              <a:schemeClr val="tx1"/>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39" idx="1"/>
          </p:cNvCxnSpPr>
          <p:nvPr/>
        </p:nvCxnSpPr>
        <p:spPr>
          <a:xfrm flipH="1" flipV="1">
            <a:off x="2627784" y="3573018"/>
            <a:ext cx="3960440" cy="32373"/>
          </a:xfrm>
          <a:prstGeom prst="line">
            <a:avLst/>
          </a:prstGeom>
          <a:ln>
            <a:solidFill>
              <a:schemeClr val="tx1"/>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2843808" y="3068961"/>
            <a:ext cx="3600400" cy="584775"/>
          </a:xfrm>
          <a:prstGeom prst="rect">
            <a:avLst/>
          </a:prstGeom>
        </p:spPr>
        <p:txBody>
          <a:bodyPr wrap="square">
            <a:spAutoFit/>
          </a:bodyPr>
          <a:lstStyle/>
          <a:p>
            <a:pPr algn="ctr"/>
            <a:r>
              <a:rPr lang="ru-RU" sz="1600" u="sng" dirty="0">
                <a:latin typeface="Times New Roman" pitchFamily="18" charset="0"/>
                <a:cs typeface="Times New Roman" pitchFamily="18" charset="0"/>
              </a:rPr>
              <a:t>Образец заполнения графы 1 </a:t>
            </a:r>
          </a:p>
          <a:p>
            <a:pPr algn="ctr"/>
            <a:r>
              <a:rPr lang="ru-RU" sz="1600" u="sng" dirty="0">
                <a:latin typeface="Times New Roman" pitchFamily="18" charset="0"/>
                <a:cs typeface="Times New Roman" pitchFamily="18" charset="0"/>
              </a:rPr>
              <a:t>(номер нотариального действия) </a:t>
            </a:r>
            <a:r>
              <a:rPr lang="ru-RU" sz="1600" dirty="0">
                <a:latin typeface="Times New Roman" pitchFamily="18" charset="0"/>
                <a:cs typeface="Times New Roman" pitchFamily="18" charset="0"/>
              </a:rPr>
              <a:t> </a:t>
            </a:r>
          </a:p>
        </p:txBody>
      </p:sp>
      <p:sp>
        <p:nvSpPr>
          <p:cNvPr id="26" name="TextBox 25"/>
          <p:cNvSpPr txBox="1"/>
          <p:nvPr/>
        </p:nvSpPr>
        <p:spPr>
          <a:xfrm rot="1564328">
            <a:off x="3126973" y="1713168"/>
            <a:ext cx="1253065" cy="923330"/>
          </a:xfrm>
          <a:prstGeom prst="rect">
            <a:avLst/>
          </a:prstGeom>
          <a:noFill/>
        </p:spPr>
        <p:txBody>
          <a:bodyPr wrap="square" rtlCol="0">
            <a:spAutoFit/>
          </a:bodyPr>
          <a:lstStyle/>
          <a:p>
            <a:pPr algn="ctr"/>
            <a:r>
              <a:rPr lang="ru-RU" dirty="0" err="1">
                <a:solidFill>
                  <a:srgbClr val="FFFF00"/>
                </a:solidFill>
                <a:latin typeface="Times New Roman" pitchFamily="18" charset="0"/>
                <a:cs typeface="Times New Roman" pitchFamily="18" charset="0"/>
              </a:rPr>
              <a:t>Копийный</a:t>
            </a:r>
            <a:r>
              <a:rPr lang="ru-RU" dirty="0">
                <a:solidFill>
                  <a:srgbClr val="FFFF00"/>
                </a:solidFill>
                <a:latin typeface="Times New Roman" pitchFamily="18" charset="0"/>
                <a:cs typeface="Times New Roman" pitchFamily="18" charset="0"/>
              </a:rPr>
              <a:t> реестр</a:t>
            </a:r>
          </a:p>
          <a:p>
            <a:pPr algn="ctr"/>
            <a:r>
              <a:rPr lang="ru-RU" dirty="0">
                <a:solidFill>
                  <a:srgbClr val="FFFF00"/>
                </a:solidFill>
                <a:latin typeface="Times New Roman" pitchFamily="18" charset="0"/>
                <a:cs typeface="Times New Roman" pitchFamily="18" charset="0"/>
              </a:rPr>
              <a:t> 1К</a:t>
            </a:r>
          </a:p>
        </p:txBody>
      </p:sp>
      <p:sp>
        <p:nvSpPr>
          <p:cNvPr id="27" name="TextBox 26"/>
          <p:cNvSpPr txBox="1"/>
          <p:nvPr/>
        </p:nvSpPr>
        <p:spPr>
          <a:xfrm rot="1710116">
            <a:off x="5084683" y="1729906"/>
            <a:ext cx="1244256" cy="923330"/>
          </a:xfrm>
          <a:prstGeom prst="rect">
            <a:avLst/>
          </a:prstGeom>
          <a:noFill/>
        </p:spPr>
        <p:txBody>
          <a:bodyPr wrap="square" rtlCol="0">
            <a:spAutoFit/>
          </a:bodyPr>
          <a:lstStyle/>
          <a:p>
            <a:pPr algn="ctr"/>
            <a:r>
              <a:rPr lang="ru-RU" dirty="0" err="1">
                <a:solidFill>
                  <a:srgbClr val="FFFF00"/>
                </a:solidFill>
                <a:latin typeface="Times New Roman" pitchFamily="18" charset="0"/>
                <a:cs typeface="Times New Roman" pitchFamily="18" charset="0"/>
              </a:rPr>
              <a:t>Копийный</a:t>
            </a:r>
            <a:r>
              <a:rPr lang="ru-RU" dirty="0">
                <a:solidFill>
                  <a:srgbClr val="FFFF00"/>
                </a:solidFill>
                <a:latin typeface="Times New Roman" pitchFamily="18" charset="0"/>
                <a:cs typeface="Times New Roman" pitchFamily="18" charset="0"/>
              </a:rPr>
              <a:t> реестр</a:t>
            </a:r>
          </a:p>
          <a:p>
            <a:pPr algn="ctr"/>
            <a:r>
              <a:rPr lang="ru-RU" dirty="0">
                <a:solidFill>
                  <a:srgbClr val="FFFF00"/>
                </a:solidFill>
                <a:latin typeface="Times New Roman" pitchFamily="18" charset="0"/>
                <a:cs typeface="Times New Roman" pitchFamily="18" charset="0"/>
              </a:rPr>
              <a:t> 2К</a:t>
            </a:r>
          </a:p>
        </p:txBody>
      </p:sp>
      <p:sp>
        <p:nvSpPr>
          <p:cNvPr id="28" name="TextBox 27"/>
          <p:cNvSpPr txBox="1"/>
          <p:nvPr/>
        </p:nvSpPr>
        <p:spPr>
          <a:xfrm>
            <a:off x="2771800" y="4005064"/>
            <a:ext cx="1512168" cy="1477328"/>
          </a:xfrm>
          <a:prstGeom prst="rect">
            <a:avLst/>
          </a:prstGeom>
          <a:noFill/>
        </p:spPr>
        <p:txBody>
          <a:bodyPr wrap="square" rtlCol="0">
            <a:spAutoFit/>
          </a:bodyPr>
          <a:lstStyle/>
          <a:p>
            <a:pPr algn="ctr"/>
            <a:r>
              <a:rPr lang="ru-RU" sz="3000" b="1" dirty="0">
                <a:latin typeface="Times New Roman" pitchFamily="18" charset="0"/>
                <a:cs typeface="Times New Roman" pitchFamily="18" charset="0"/>
              </a:rPr>
              <a:t>1К-200</a:t>
            </a:r>
          </a:p>
          <a:p>
            <a:pPr algn="ctr"/>
            <a:r>
              <a:rPr lang="ru-RU" sz="3000" b="1" dirty="0">
                <a:latin typeface="Times New Roman" pitchFamily="18" charset="0"/>
                <a:cs typeface="Times New Roman" pitchFamily="18" charset="0"/>
              </a:rPr>
              <a:t>1К-301</a:t>
            </a:r>
          </a:p>
          <a:p>
            <a:pPr algn="ctr"/>
            <a:r>
              <a:rPr lang="ru-RU" sz="3000" b="1" dirty="0">
                <a:latin typeface="Times New Roman" pitchFamily="18" charset="0"/>
                <a:cs typeface="Times New Roman" pitchFamily="18" charset="0"/>
              </a:rPr>
              <a:t>1К-410 </a:t>
            </a:r>
          </a:p>
        </p:txBody>
      </p:sp>
      <p:sp>
        <p:nvSpPr>
          <p:cNvPr id="29" name="TextBox 28"/>
          <p:cNvSpPr txBox="1"/>
          <p:nvPr/>
        </p:nvSpPr>
        <p:spPr>
          <a:xfrm>
            <a:off x="4788024" y="4005064"/>
            <a:ext cx="1656184" cy="1477328"/>
          </a:xfrm>
          <a:prstGeom prst="rect">
            <a:avLst/>
          </a:prstGeom>
          <a:noFill/>
        </p:spPr>
        <p:txBody>
          <a:bodyPr wrap="square" rtlCol="0">
            <a:spAutoFit/>
          </a:bodyPr>
          <a:lstStyle/>
          <a:p>
            <a:pPr algn="ctr"/>
            <a:r>
              <a:rPr lang="ru-RU" sz="3000" b="1" dirty="0">
                <a:latin typeface="Times New Roman" pitchFamily="18" charset="0"/>
                <a:cs typeface="Times New Roman" pitchFamily="18" charset="0"/>
              </a:rPr>
              <a:t>2К-200</a:t>
            </a:r>
          </a:p>
          <a:p>
            <a:pPr algn="ctr"/>
            <a:r>
              <a:rPr lang="ru-RU" sz="3000" b="1" dirty="0">
                <a:latin typeface="Times New Roman" pitchFamily="18" charset="0"/>
                <a:cs typeface="Times New Roman" pitchFamily="18" charset="0"/>
              </a:rPr>
              <a:t>2К-301</a:t>
            </a:r>
          </a:p>
          <a:p>
            <a:pPr algn="ctr"/>
            <a:r>
              <a:rPr lang="ru-RU" sz="3000" b="1" dirty="0">
                <a:latin typeface="Times New Roman" pitchFamily="18" charset="0"/>
                <a:cs typeface="Times New Roman" pitchFamily="18" charset="0"/>
              </a:rPr>
              <a:t>2К-410 </a:t>
            </a:r>
          </a:p>
        </p:txBody>
      </p:sp>
      <p:pic>
        <p:nvPicPr>
          <p:cNvPr id="30" name="Рисунок 29" descr="400_F_26433184_4CiPfzK0vczXXvPTGQDlSP1jPPwsOqjJ.jpg"/>
          <p:cNvPicPr>
            <a:picLocks noChangeAspect="1"/>
          </p:cNvPicPr>
          <p:nvPr/>
        </p:nvPicPr>
        <p:blipFill>
          <a:blip r:embed="rId4" cstate="print"/>
          <a:stretch>
            <a:fillRect/>
          </a:stretch>
        </p:blipFill>
        <p:spPr>
          <a:xfrm>
            <a:off x="6588224" y="1427333"/>
            <a:ext cx="2555776" cy="2039151"/>
          </a:xfrm>
          <a:prstGeom prst="rect">
            <a:avLst/>
          </a:prstGeom>
        </p:spPr>
      </p:pic>
      <p:sp>
        <p:nvSpPr>
          <p:cNvPr id="31" name="TextBox 30"/>
          <p:cNvSpPr txBox="1"/>
          <p:nvPr/>
        </p:nvSpPr>
        <p:spPr>
          <a:xfrm rot="1171848">
            <a:off x="7267220" y="1784173"/>
            <a:ext cx="1525808" cy="615553"/>
          </a:xfrm>
          <a:prstGeom prst="rect">
            <a:avLst/>
          </a:prstGeom>
          <a:noFill/>
        </p:spPr>
        <p:txBody>
          <a:bodyPr wrap="square" rtlCol="0">
            <a:spAutoFit/>
          </a:bodyPr>
          <a:lstStyle/>
          <a:p>
            <a:pPr algn="ctr"/>
            <a:r>
              <a:rPr lang="ru-RU" sz="1700" dirty="0">
                <a:latin typeface="Times New Roman" pitchFamily="18" charset="0"/>
                <a:cs typeface="Times New Roman" pitchFamily="18" charset="0"/>
              </a:rPr>
              <a:t>Специальный реестр </a:t>
            </a:r>
          </a:p>
        </p:txBody>
      </p:sp>
      <p:sp>
        <p:nvSpPr>
          <p:cNvPr id="38" name="Прямоугольник 37"/>
          <p:cNvSpPr/>
          <p:nvPr/>
        </p:nvSpPr>
        <p:spPr>
          <a:xfrm>
            <a:off x="5436096" y="4077072"/>
            <a:ext cx="4572000" cy="1477328"/>
          </a:xfrm>
          <a:prstGeom prst="rect">
            <a:avLst/>
          </a:prstGeom>
        </p:spPr>
        <p:txBody>
          <a:bodyPr>
            <a:spAutoFit/>
          </a:bodyPr>
          <a:lstStyle/>
          <a:p>
            <a:pPr algn="ctr"/>
            <a:r>
              <a:rPr lang="ru-RU" sz="3000" b="1" dirty="0">
                <a:latin typeface="Times New Roman" pitchFamily="18" charset="0"/>
                <a:cs typeface="Times New Roman" pitchFamily="18" charset="0"/>
              </a:rPr>
              <a:t>1С-100</a:t>
            </a:r>
          </a:p>
          <a:p>
            <a:pPr algn="ctr"/>
            <a:r>
              <a:rPr lang="ru-RU" sz="3000" b="1" dirty="0">
                <a:latin typeface="Times New Roman" pitchFamily="18" charset="0"/>
                <a:cs typeface="Times New Roman" pitchFamily="18" charset="0"/>
              </a:rPr>
              <a:t>2С-301</a:t>
            </a:r>
          </a:p>
          <a:p>
            <a:pPr algn="ctr"/>
            <a:r>
              <a:rPr lang="ru-RU" sz="3000" b="1" dirty="0">
                <a:latin typeface="Times New Roman" pitchFamily="18" charset="0"/>
                <a:cs typeface="Times New Roman" pitchFamily="18" charset="0"/>
              </a:rPr>
              <a:t>3С-510</a:t>
            </a:r>
          </a:p>
        </p:txBody>
      </p:sp>
      <p:sp>
        <p:nvSpPr>
          <p:cNvPr id="39" name="Прямоугольник 38"/>
          <p:cNvSpPr/>
          <p:nvPr/>
        </p:nvSpPr>
        <p:spPr>
          <a:xfrm>
            <a:off x="6588224" y="3212976"/>
            <a:ext cx="2555776" cy="784830"/>
          </a:xfrm>
          <a:prstGeom prst="rect">
            <a:avLst/>
          </a:prstGeom>
        </p:spPr>
        <p:txBody>
          <a:bodyPr wrap="square">
            <a:spAutoFit/>
          </a:bodyPr>
          <a:lstStyle/>
          <a:p>
            <a:pPr algn="ctr"/>
            <a:r>
              <a:rPr lang="ru-RU" sz="1500" u="sng" dirty="0">
                <a:latin typeface="Times New Roman" pitchFamily="18" charset="0"/>
                <a:cs typeface="Times New Roman" pitchFamily="18" charset="0"/>
              </a:rPr>
              <a:t>Образец заполнения графы 1 </a:t>
            </a:r>
          </a:p>
          <a:p>
            <a:pPr algn="ctr"/>
            <a:r>
              <a:rPr lang="ru-RU" sz="1500" u="sng" dirty="0">
                <a:latin typeface="Times New Roman" pitchFamily="18" charset="0"/>
                <a:cs typeface="Times New Roman" pitchFamily="18" charset="0"/>
              </a:rPr>
              <a:t>(номер нотариального действия) </a:t>
            </a:r>
            <a:r>
              <a:rPr lang="ru-RU" sz="1500" dirty="0">
                <a:latin typeface="Times New Roman" pitchFamily="18" charset="0"/>
                <a:cs typeface="Times New Roman" pitchFamily="18" charset="0"/>
              </a:rPr>
              <a:t> </a:t>
            </a:r>
          </a:p>
        </p:txBody>
      </p:sp>
      <p:cxnSp>
        <p:nvCxnSpPr>
          <p:cNvPr id="55" name="Прямая соединительная линия 54"/>
          <p:cNvCxnSpPr/>
          <p:nvPr/>
        </p:nvCxnSpPr>
        <p:spPr>
          <a:xfrm flipH="1">
            <a:off x="0" y="5517232"/>
            <a:ext cx="9144000" cy="0"/>
          </a:xfrm>
          <a:prstGeom prst="line">
            <a:avLst/>
          </a:prstGeom>
          <a:ln>
            <a:solidFill>
              <a:schemeClr val="tx1"/>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0" y="5380672"/>
            <a:ext cx="9468544" cy="1477328"/>
          </a:xfrm>
          <a:prstGeom prst="rect">
            <a:avLst/>
          </a:prstGeom>
          <a:noFill/>
        </p:spPr>
        <p:txBody>
          <a:bodyPr wrap="square" rtlCol="0">
            <a:spAutoFit/>
          </a:bodyPr>
          <a:lstStyle/>
          <a:p>
            <a:r>
              <a:rPr lang="ru-RU" sz="3000" b="1" u="sng" dirty="0">
                <a:solidFill>
                  <a:srgbClr val="00B050"/>
                </a:solidFill>
                <a:latin typeface="Times New Roman" pitchFamily="18" charset="0"/>
                <a:cs typeface="Times New Roman" pitchFamily="18" charset="0"/>
              </a:rPr>
              <a:t>Номер тома в графе №1 указывается </a:t>
            </a:r>
            <a:r>
              <a:rPr lang="ru-RU" sz="3000" b="1" u="sng" dirty="0">
                <a:latin typeface="Times New Roman" pitchFamily="18" charset="0"/>
                <a:cs typeface="Times New Roman" pitchFamily="18" charset="0"/>
              </a:rPr>
              <a:t>в общем реестре и в специальном реестре, в </a:t>
            </a:r>
            <a:r>
              <a:rPr lang="ru-RU" sz="3000" b="1" u="sng" dirty="0" err="1">
                <a:latin typeface="Times New Roman" pitchFamily="18" charset="0"/>
                <a:cs typeface="Times New Roman" pitchFamily="18" charset="0"/>
              </a:rPr>
              <a:t>копийных</a:t>
            </a:r>
            <a:r>
              <a:rPr lang="ru-RU" sz="3000" b="1" u="sng" dirty="0">
                <a:latin typeface="Times New Roman" pitchFamily="18" charset="0"/>
                <a:cs typeface="Times New Roman" pitchFamily="18" charset="0"/>
              </a:rPr>
              <a:t> реестрах </a:t>
            </a:r>
            <a:r>
              <a:rPr lang="ru-RU" sz="3000" b="1" u="sng" dirty="0">
                <a:solidFill>
                  <a:srgbClr val="00B050"/>
                </a:solidFill>
                <a:latin typeface="Times New Roman" pitchFamily="18" charset="0"/>
                <a:cs typeface="Times New Roman" pitchFamily="18" charset="0"/>
              </a:rPr>
              <a:t>номер тома не указывается!</a:t>
            </a:r>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827584" y="188640"/>
            <a:ext cx="777686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4" name="TextBox 3"/>
          <p:cNvSpPr txBox="1"/>
          <p:nvPr/>
        </p:nvSpPr>
        <p:spPr>
          <a:xfrm>
            <a:off x="1763688" y="188641"/>
            <a:ext cx="6048672" cy="1246495"/>
          </a:xfrm>
          <a:prstGeom prst="rect">
            <a:avLst/>
          </a:prstGeom>
          <a:noFill/>
        </p:spPr>
        <p:txBody>
          <a:bodyPr wrap="square" rtlCol="0">
            <a:spAutoFit/>
          </a:bodyPr>
          <a:lstStyle/>
          <a:p>
            <a:pPr algn="ctr"/>
            <a:r>
              <a:rPr lang="ru-RU" sz="2500" dirty="0">
                <a:latin typeface="Times New Roman" pitchFamily="18" charset="0"/>
                <a:cs typeface="Times New Roman" pitchFamily="18" charset="0"/>
              </a:rPr>
              <a:t>Образец  заполнения реестра</a:t>
            </a:r>
          </a:p>
          <a:p>
            <a:pPr algn="ctr"/>
            <a:r>
              <a:rPr lang="ru-RU" sz="2500" dirty="0">
                <a:latin typeface="Times New Roman" pitchFamily="18" charset="0"/>
                <a:cs typeface="Times New Roman" pitchFamily="18" charset="0"/>
              </a:rPr>
              <a:t>пример №1 </a:t>
            </a:r>
          </a:p>
          <a:p>
            <a:pPr algn="ctr"/>
            <a:r>
              <a:rPr lang="ru-RU" sz="2500" u="sng" dirty="0">
                <a:latin typeface="Times New Roman" pitchFamily="18" charset="0"/>
                <a:cs typeface="Times New Roman" pitchFamily="18" charset="0"/>
              </a:rPr>
              <a:t>Юридические лица   </a:t>
            </a:r>
          </a:p>
        </p:txBody>
      </p:sp>
      <p:pic>
        <p:nvPicPr>
          <p:cNvPr id="5" name="Рисунок 4" descr="Новый точечный рисунок.bmp"/>
          <p:cNvPicPr>
            <a:picLocks noChangeAspect="1"/>
          </p:cNvPicPr>
          <p:nvPr/>
        </p:nvPicPr>
        <p:blipFill>
          <a:blip r:embed="rId2" cstate="print"/>
          <a:stretch>
            <a:fillRect/>
          </a:stretch>
        </p:blipFill>
        <p:spPr>
          <a:xfrm>
            <a:off x="107504" y="1700808"/>
            <a:ext cx="8856984" cy="4584526"/>
          </a:xfrm>
          <a:prstGeom prst="rect">
            <a:avLst/>
          </a:prstGeom>
        </p:spPr>
      </p:pic>
    </p:spTree>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827584" y="188640"/>
            <a:ext cx="777686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5" name="TextBox 4"/>
          <p:cNvSpPr txBox="1"/>
          <p:nvPr/>
        </p:nvSpPr>
        <p:spPr>
          <a:xfrm>
            <a:off x="1763688" y="188641"/>
            <a:ext cx="6408712" cy="1246495"/>
          </a:xfrm>
          <a:prstGeom prst="rect">
            <a:avLst/>
          </a:prstGeom>
          <a:noFill/>
        </p:spPr>
        <p:txBody>
          <a:bodyPr wrap="square" rtlCol="0">
            <a:spAutoFit/>
          </a:bodyPr>
          <a:lstStyle/>
          <a:p>
            <a:pPr algn="ctr"/>
            <a:r>
              <a:rPr lang="ru-RU" sz="2500" dirty="0">
                <a:latin typeface="Times New Roman" pitchFamily="18" charset="0"/>
                <a:cs typeface="Times New Roman" pitchFamily="18" charset="0"/>
              </a:rPr>
              <a:t>Образец  заполнения реестра</a:t>
            </a:r>
          </a:p>
          <a:p>
            <a:pPr algn="ctr"/>
            <a:r>
              <a:rPr lang="ru-RU" sz="2500" dirty="0">
                <a:latin typeface="Times New Roman" pitchFamily="18" charset="0"/>
                <a:cs typeface="Times New Roman" pitchFamily="18" charset="0"/>
              </a:rPr>
              <a:t>пример №2</a:t>
            </a:r>
          </a:p>
          <a:p>
            <a:pPr algn="ctr"/>
            <a:r>
              <a:rPr lang="ru-RU" sz="2500" u="sng" dirty="0">
                <a:latin typeface="Times New Roman" pitchFamily="18" charset="0"/>
                <a:cs typeface="Times New Roman" pitchFamily="18" charset="0"/>
              </a:rPr>
              <a:t>Льготы + рукоприкладчик + вне помещения </a:t>
            </a:r>
          </a:p>
        </p:txBody>
      </p:sp>
      <p:pic>
        <p:nvPicPr>
          <p:cNvPr id="7" name="Рисунок 6" descr="Новый точечный рисунок.bmp"/>
          <p:cNvPicPr>
            <a:picLocks noChangeAspect="1"/>
          </p:cNvPicPr>
          <p:nvPr/>
        </p:nvPicPr>
        <p:blipFill>
          <a:blip r:embed="rId2" cstate="print"/>
          <a:stretch>
            <a:fillRect/>
          </a:stretch>
        </p:blipFill>
        <p:spPr>
          <a:xfrm>
            <a:off x="107504" y="1988841"/>
            <a:ext cx="8928992" cy="4176464"/>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доверенность1 - копия.JPG"/>
          <p:cNvPicPr>
            <a:picLocks noChangeAspect="1"/>
          </p:cNvPicPr>
          <p:nvPr/>
        </p:nvPicPr>
        <p:blipFill>
          <a:blip r:embed="rId2" cstate="print"/>
          <a:stretch>
            <a:fillRect/>
          </a:stretch>
        </p:blipFill>
        <p:spPr>
          <a:xfrm>
            <a:off x="1115616" y="2276873"/>
            <a:ext cx="7323584" cy="4394200"/>
          </a:xfrm>
          <a:prstGeom prst="rect">
            <a:avLst/>
          </a:prstGeom>
        </p:spPr>
      </p:pic>
      <p:pic>
        <p:nvPicPr>
          <p:cNvPr id="6" name="Рисунок 5" descr="Новый точечный рисунок.bmp"/>
          <p:cNvPicPr>
            <a:picLocks noChangeAspect="1"/>
          </p:cNvPicPr>
          <p:nvPr/>
        </p:nvPicPr>
        <p:blipFill>
          <a:blip r:embed="rId3" cstate="print"/>
          <a:stretch>
            <a:fillRect/>
          </a:stretch>
        </p:blipFill>
        <p:spPr>
          <a:xfrm>
            <a:off x="1043608" y="1484784"/>
            <a:ext cx="7416824" cy="829816"/>
          </a:xfrm>
          <a:prstGeom prst="rect">
            <a:avLst/>
          </a:prstGeom>
        </p:spPr>
      </p:pic>
      <p:cxnSp>
        <p:nvCxnSpPr>
          <p:cNvPr id="10" name="Прямая соединительная линия 9"/>
          <p:cNvCxnSpPr/>
          <p:nvPr/>
        </p:nvCxnSpPr>
        <p:spPr>
          <a:xfrm>
            <a:off x="1043608" y="1700808"/>
            <a:ext cx="0" cy="4968552"/>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971600" y="1484784"/>
            <a:ext cx="7488832"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8460432" y="1628800"/>
            <a:ext cx="0" cy="504056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043608" y="6669360"/>
            <a:ext cx="7416824" cy="0"/>
          </a:xfrm>
          <a:prstGeom prst="line">
            <a:avLst/>
          </a:prstGeom>
          <a:ln>
            <a:solidFill>
              <a:schemeClr val="tx1"/>
            </a:soli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0" y="0"/>
            <a:ext cx="9144000" cy="14847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u="sng" dirty="0">
                <a:solidFill>
                  <a:schemeClr val="tx1"/>
                </a:solidFill>
                <a:latin typeface="Times New Roman" pitchFamily="18" charset="0"/>
                <a:cs typeface="Times New Roman" pitchFamily="18" charset="0"/>
              </a:rPr>
              <a:t>Приказ Министерства юстиции Российской Федерации (Минюст России) от 19 декабря 2013 г. N 229 </a:t>
            </a:r>
            <a:r>
              <a:rPr lang="ru-RU" sz="2000" b="1" dirty="0">
                <a:latin typeface="Times New Roman" pitchFamily="18" charset="0"/>
                <a:cs typeface="Times New Roman" pitchFamily="18" charset="0"/>
              </a:rPr>
              <a:t> </a:t>
            </a:r>
          </a:p>
          <a:p>
            <a:pPr algn="ctr"/>
            <a:r>
              <a:rPr lang="ru-RU" sz="2000" b="1" dirty="0">
                <a:latin typeface="Times New Roman" pitchFamily="18" charset="0"/>
                <a:cs typeface="Times New Roman" pitchFamily="18" charset="0"/>
              </a:rPr>
              <a:t>«Об утверждении Примерной номенклатуры дел государственной нотариальной конторы и нотариуса, занимающегося частной практикой»</a:t>
            </a:r>
          </a:p>
          <a:p>
            <a:pPr algn="ctr"/>
            <a:r>
              <a:rPr lang="ru-RU" sz="2000" u="sng" dirty="0">
                <a:solidFill>
                  <a:schemeClr val="tx1"/>
                </a:solidFill>
                <a:latin typeface="Times New Roman" pitchFamily="18" charset="0"/>
                <a:cs typeface="Times New Roman" pitchFamily="18" charset="0"/>
              </a:rPr>
              <a:t>Организация нотариальной деятельности </a:t>
            </a:r>
          </a:p>
        </p:txBody>
      </p:sp>
    </p:spTree>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40"/>
            <a:ext cx="8352928"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500" dirty="0">
                <a:latin typeface="Times New Roman" pitchFamily="18" charset="0"/>
                <a:cs typeface="Times New Roman" pitchFamily="18" charset="0"/>
              </a:rPr>
              <a:t>Образец  заполнения реестра</a:t>
            </a:r>
          </a:p>
          <a:p>
            <a:pPr algn="ctr"/>
            <a:r>
              <a:rPr lang="ru-RU" sz="2500" dirty="0">
                <a:latin typeface="Times New Roman" pitchFamily="18" charset="0"/>
                <a:cs typeface="Times New Roman" pitchFamily="18" charset="0"/>
              </a:rPr>
              <a:t>пример №3 </a:t>
            </a:r>
          </a:p>
          <a:p>
            <a:pPr algn="ctr"/>
            <a:r>
              <a:rPr lang="ru-RU" sz="2500" u="sng" dirty="0">
                <a:latin typeface="Times New Roman" pitchFamily="18" charset="0"/>
                <a:cs typeface="Times New Roman" pitchFamily="18" charset="0"/>
              </a:rPr>
              <a:t>малолетние дети  до 14 лет  </a:t>
            </a:r>
          </a:p>
        </p:txBody>
      </p:sp>
      <p:pic>
        <p:nvPicPr>
          <p:cNvPr id="18" name="Рисунок 17" descr="Новый точечный рисунок.bmp"/>
          <p:cNvPicPr>
            <a:picLocks noChangeAspect="1"/>
          </p:cNvPicPr>
          <p:nvPr/>
        </p:nvPicPr>
        <p:blipFill>
          <a:blip r:embed="rId2" cstate="print"/>
          <a:stretch>
            <a:fillRect/>
          </a:stretch>
        </p:blipFill>
        <p:spPr>
          <a:xfrm>
            <a:off x="179512" y="1412777"/>
            <a:ext cx="8856984" cy="4337967"/>
          </a:xfrm>
          <a:prstGeom prst="rect">
            <a:avLst/>
          </a:prstGeom>
        </p:spPr>
      </p:pic>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
        <p:nvSpPr>
          <p:cNvPr id="4" name="Скругленный прямоугольник 3"/>
          <p:cNvSpPr/>
          <p:nvPr/>
        </p:nvSpPr>
        <p:spPr>
          <a:xfrm>
            <a:off x="467544" y="1628800"/>
            <a:ext cx="8496944" cy="46085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a:t>         175. ... При регистрации уведомления о залоге движимого имущества, поступившего в электронной форме с использованием информационно-телекоммуникационных сетей, в графе 4 указываются: </a:t>
            </a:r>
            <a:r>
              <a:rPr lang="ru-RU" b="1" dirty="0">
                <a:solidFill>
                  <a:srgbClr val="00B050"/>
                </a:solidFill>
              </a:rPr>
              <a:t>1) </a:t>
            </a:r>
            <a:r>
              <a:rPr lang="ru-RU" dirty="0"/>
              <a:t>уникальный номер квалифицированного сертификата ключа электронной подписи заявителя; </a:t>
            </a:r>
            <a:r>
              <a:rPr lang="ru-RU" b="1" dirty="0">
                <a:solidFill>
                  <a:srgbClr val="00B050"/>
                </a:solidFill>
              </a:rPr>
              <a:t>2)</a:t>
            </a:r>
            <a:r>
              <a:rPr lang="ru-RU" dirty="0"/>
              <a:t>уникальный номер квалифицированного сертификата удостоверяющего центра, выдавшего квалифицированный сертификат заявителя; </a:t>
            </a:r>
            <a:r>
              <a:rPr lang="ru-RU" b="1" dirty="0">
                <a:solidFill>
                  <a:srgbClr val="00B050"/>
                </a:solidFill>
              </a:rPr>
              <a:t>3)</a:t>
            </a:r>
            <a:r>
              <a:rPr lang="ru-RU" dirty="0"/>
              <a:t>страховой номер индивидуального лицевого счета владельца квалифицированного сертификата (для физического лица) либо идентификационный номер налогоплательщика владельца квалифицированного сертификата (юридического лица);  </a:t>
            </a:r>
            <a:r>
              <a:rPr lang="ru-RU" b="1" dirty="0">
                <a:solidFill>
                  <a:srgbClr val="00B050"/>
                </a:solidFill>
              </a:rPr>
              <a:t>4)</a:t>
            </a:r>
            <a:r>
              <a:rPr lang="ru-RU" dirty="0"/>
              <a:t>дата и время проверки нотариусом электронной подписи заявителя.</a:t>
            </a:r>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ВОЙСТВА СЕРТИФ.png"/>
          <p:cNvPicPr>
            <a:picLocks noChangeAspect="1"/>
          </p:cNvPicPr>
          <p:nvPr/>
        </p:nvPicPr>
        <p:blipFill>
          <a:blip r:embed="rId2" cstate="print"/>
          <a:stretch>
            <a:fillRect/>
          </a:stretch>
        </p:blipFill>
        <p:spPr>
          <a:xfrm>
            <a:off x="83265" y="1484785"/>
            <a:ext cx="8749275" cy="4176464"/>
          </a:xfrm>
          <a:prstGeom prst="rect">
            <a:avLst/>
          </a:prstGeom>
        </p:spPr>
      </p:pic>
      <p:pic>
        <p:nvPicPr>
          <p:cNvPr id="4" name="Рисунок 3" descr="СЕРТИФ 2.png"/>
          <p:cNvPicPr>
            <a:picLocks noChangeAspect="1"/>
          </p:cNvPicPr>
          <p:nvPr/>
        </p:nvPicPr>
        <p:blipFill>
          <a:blip r:embed="rId3" cstate="print"/>
          <a:stretch>
            <a:fillRect/>
          </a:stretch>
        </p:blipFill>
        <p:spPr>
          <a:xfrm>
            <a:off x="2843808" y="1628801"/>
            <a:ext cx="3180029" cy="2736304"/>
          </a:xfrm>
          <a:prstGeom prst="rect">
            <a:avLst/>
          </a:prstGeom>
        </p:spPr>
      </p:pic>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ВОЙСТВА СЕРТИФ.png"/>
          <p:cNvPicPr>
            <a:picLocks noChangeAspect="1"/>
          </p:cNvPicPr>
          <p:nvPr/>
        </p:nvPicPr>
        <p:blipFill>
          <a:blip r:embed="rId2" cstate="print"/>
          <a:stretch>
            <a:fillRect/>
          </a:stretch>
        </p:blipFill>
        <p:spPr>
          <a:xfrm>
            <a:off x="251520" y="188641"/>
            <a:ext cx="8712968" cy="6458633"/>
          </a:xfrm>
          <a:prstGeom prst="rect">
            <a:avLst/>
          </a:prstGeom>
        </p:spPr>
      </p:pic>
      <p:pic>
        <p:nvPicPr>
          <p:cNvPr id="5" name="Рисунок 4" descr="СЕРТИФ3.png"/>
          <p:cNvPicPr>
            <a:picLocks noChangeAspect="1"/>
          </p:cNvPicPr>
          <p:nvPr/>
        </p:nvPicPr>
        <p:blipFill>
          <a:blip r:embed="rId3" cstate="print"/>
          <a:stretch>
            <a:fillRect/>
          </a:stretch>
        </p:blipFill>
        <p:spPr>
          <a:xfrm>
            <a:off x="539552" y="797884"/>
            <a:ext cx="2880320" cy="3495213"/>
          </a:xfrm>
          <a:prstGeom prst="rect">
            <a:avLst/>
          </a:prstGeom>
        </p:spPr>
      </p:pic>
      <p:sp>
        <p:nvSpPr>
          <p:cNvPr id="7" name="Стрелка вправо 6"/>
          <p:cNvSpPr/>
          <p:nvPr/>
        </p:nvSpPr>
        <p:spPr>
          <a:xfrm>
            <a:off x="3419872" y="2348881"/>
            <a:ext cx="720080"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TextBox 7"/>
          <p:cNvSpPr txBox="1"/>
          <p:nvPr/>
        </p:nvSpPr>
        <p:spPr>
          <a:xfrm>
            <a:off x="8172400" y="4365104"/>
            <a:ext cx="359394" cy="369332"/>
          </a:xfrm>
          <a:prstGeom prst="rect">
            <a:avLst/>
          </a:prstGeom>
          <a:noFill/>
        </p:spPr>
        <p:txBody>
          <a:bodyPr wrap="none" rtlCol="0">
            <a:spAutoFit/>
          </a:bodyPr>
          <a:lstStyle/>
          <a:p>
            <a:r>
              <a:rPr lang="ru-RU" dirty="0">
                <a:solidFill>
                  <a:srgbClr val="FF0000"/>
                </a:solidFill>
              </a:rPr>
              <a:t>1.</a:t>
            </a:r>
          </a:p>
        </p:txBody>
      </p:sp>
      <p:sp>
        <p:nvSpPr>
          <p:cNvPr id="10" name="TextBox 9"/>
          <p:cNvSpPr txBox="1"/>
          <p:nvPr/>
        </p:nvSpPr>
        <p:spPr>
          <a:xfrm>
            <a:off x="2771800" y="1268761"/>
            <a:ext cx="360040" cy="369332"/>
          </a:xfrm>
          <a:prstGeom prst="rect">
            <a:avLst/>
          </a:prstGeom>
          <a:noFill/>
        </p:spPr>
        <p:txBody>
          <a:bodyPr wrap="square" rtlCol="0">
            <a:spAutoFit/>
          </a:bodyPr>
          <a:lstStyle/>
          <a:p>
            <a:r>
              <a:rPr lang="ru-RU" dirty="0">
                <a:solidFill>
                  <a:srgbClr val="FF0000"/>
                </a:solidFill>
              </a:rPr>
              <a:t>2.</a:t>
            </a:r>
          </a:p>
        </p:txBody>
      </p:sp>
      <p:sp>
        <p:nvSpPr>
          <p:cNvPr id="11" name="TextBox 10"/>
          <p:cNvSpPr txBox="1"/>
          <p:nvPr/>
        </p:nvSpPr>
        <p:spPr>
          <a:xfrm>
            <a:off x="6516216" y="1268760"/>
            <a:ext cx="359394" cy="369332"/>
          </a:xfrm>
          <a:prstGeom prst="rect">
            <a:avLst/>
          </a:prstGeom>
          <a:noFill/>
        </p:spPr>
        <p:txBody>
          <a:bodyPr wrap="none" rtlCol="0">
            <a:spAutoFit/>
          </a:bodyPr>
          <a:lstStyle/>
          <a:p>
            <a:r>
              <a:rPr lang="ru-RU" dirty="0">
                <a:solidFill>
                  <a:srgbClr val="FF0000"/>
                </a:solidFill>
              </a:rPr>
              <a:t>3.</a:t>
            </a:r>
          </a:p>
        </p:txBody>
      </p:sp>
      <p:pic>
        <p:nvPicPr>
          <p:cNvPr id="12" name="Рисунок 11" descr="Новый рисунок.bmp"/>
          <p:cNvPicPr>
            <a:picLocks noChangeAspect="1"/>
          </p:cNvPicPr>
          <p:nvPr/>
        </p:nvPicPr>
        <p:blipFill>
          <a:blip r:embed="rId4" cstate="print"/>
          <a:stretch>
            <a:fillRect/>
          </a:stretch>
        </p:blipFill>
        <p:spPr>
          <a:xfrm>
            <a:off x="4139952" y="764704"/>
            <a:ext cx="2808312" cy="3528392"/>
          </a:xfrm>
          <a:prstGeom prst="rect">
            <a:avLst/>
          </a:prstGeom>
        </p:spPr>
      </p:pic>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332656"/>
            <a:ext cx="7992888"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Образец заполнения реестра по пункту 175</a:t>
            </a:r>
          </a:p>
          <a:p>
            <a:pPr algn="ctr"/>
            <a:endParaRPr lang="ru-RU" sz="3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4" name="Рисунок 3" descr="Новый рисунок (3).bmp"/>
          <p:cNvPicPr>
            <a:picLocks noChangeAspect="1"/>
          </p:cNvPicPr>
          <p:nvPr/>
        </p:nvPicPr>
        <p:blipFill>
          <a:blip r:embed="rId2" cstate="print"/>
          <a:stretch>
            <a:fillRect/>
          </a:stretch>
        </p:blipFill>
        <p:spPr>
          <a:xfrm>
            <a:off x="683568" y="2132856"/>
            <a:ext cx="7920880" cy="4090558"/>
          </a:xfrm>
          <a:prstGeom prst="rect">
            <a:avLst/>
          </a:prstGeom>
        </p:spPr>
      </p:pic>
    </p:spTree>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179512" y="116632"/>
            <a:ext cx="8712968" cy="86409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a:t>ГРАЖДАНСКИЙ КОДЕКС РОССИЙСКОЙ ФЕДЕРАЦИИ </a:t>
            </a:r>
          </a:p>
          <a:p>
            <a:pPr algn="ctr"/>
            <a:r>
              <a:rPr lang="ru-RU" dirty="0"/>
              <a:t>ЧАСТЬ ПЕРВАЯ (с изменениями на 13 июля 2015 года)</a:t>
            </a:r>
            <a:br>
              <a:rPr lang="ru-RU" dirty="0"/>
            </a:br>
            <a:r>
              <a:rPr lang="ru-RU" dirty="0"/>
              <a:t>(редакция, действующая с 1 октября 2015 года)</a:t>
            </a:r>
          </a:p>
        </p:txBody>
      </p:sp>
      <p:sp>
        <p:nvSpPr>
          <p:cNvPr id="5122" name="Rectangle 2"/>
          <p:cNvSpPr>
            <a:spLocks noChangeArrowheads="1"/>
          </p:cNvSpPr>
          <p:nvPr/>
        </p:nvSpPr>
        <p:spPr bwMode="auto">
          <a:xfrm>
            <a:off x="0" y="1247856"/>
            <a:ext cx="9144000" cy="5712179"/>
          </a:xfrm>
          <a:prstGeom prst="rect">
            <a:avLst/>
          </a:prstGeom>
          <a:noFill/>
          <a:ln w="9525">
            <a:noFill/>
            <a:miter lim="800000"/>
            <a:headEnd/>
            <a:tailEnd/>
          </a:ln>
          <a:effectLst/>
        </p:spPr>
        <p:txBody>
          <a:bodyPr vert="horz" wrap="square" lIns="36501" tIns="-119025" rIns="36501"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ГК РФ Статья 327. Исполнение обязательства внесением долга в депозит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1. Должник вправе внести причитающиеся с него деньги или ценные бумаги в </a:t>
            </a: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hlinkClick r:id="rId2"/>
              </a:rPr>
              <a:t>депозит нотариуса</a:t>
            </a: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 а в случаях, установленных </a:t>
            </a: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hlinkClick r:id="rId3"/>
              </a:rPr>
              <a:t>законом</a:t>
            </a: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 в депозит суда - если обязательство не может быть исполнено должником вследствие: </a:t>
            </a: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1) отсутствия кредитора или лица, уполномоченного им принять исполнение, в месте, где обязательство должно быть исполнено; </a:t>
            </a: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2) недееспособности кредитора и отсутствия у него представителя;</a:t>
            </a: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3) очевидного отсутствия определенности по поводу того, кто является кредитором по обязательству, в частности в связи со спором по этому поводу между кредитором и другими лицами;</a:t>
            </a: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4) уклонения кредитора от принятия исполнения или иной просрочки с его стороны. </a:t>
            </a: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1.1. Соглашением между кредитором и должником может быть предусмотрена обязанность должника исполнить обязательство по передаче денег или ценных бумаг путем внесения долга в депозит нотариуса.</a:t>
            </a: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rPr>
              <a:t>(п. 1.1 введен Федеральным </a:t>
            </a:r>
            <a:r>
              <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hlinkClick r:id="rId4"/>
              </a:rPr>
              <a:t>законом</a:t>
            </a:r>
            <a:r>
              <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rPr>
              <a:t> от 08.03.2015 N 42-ФЗ)</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2. Внесение денежной суммы или ценных бумаг в депозит нотариуса или суда считается исполнением обязательства. </a:t>
            </a: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Нотариус или суд, в депозит которого внесены деньги или ценные бумаги, извещает об этом кредитора.</a:t>
            </a:r>
            <a:endPar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a:ln>
                  <a:noFill/>
                </a:ln>
                <a:solidFill>
                  <a:schemeClr val="accent4">
                    <a:lumMod val="75000"/>
                  </a:schemeClr>
                </a:solidFill>
                <a:effectLst/>
                <a:latin typeface="Times New Roman" pitchFamily="18" charset="0"/>
                <a:cs typeface="Times New Roman" pitchFamily="18" charset="0"/>
              </a:rPr>
              <a:t>3. Во всякое время до получения кредитором денег или ценных бумаг из депозита нотариуса либо суда должник вправе потребовать возврата ему таких денег или ценных бумаг, а также дохода по ним. В случае возврата должнику исполненного по обязательству должник не считается исполнившим обязательство.</a:t>
            </a:r>
            <a:r>
              <a:rPr lang="ru-RU" sz="1600" dirty="0">
                <a:solidFill>
                  <a:schemeClr val="accent4">
                    <a:lumMod val="75000"/>
                  </a:schemeClr>
                </a:solidFill>
                <a:latin typeface="Times New Roman" pitchFamily="18" charset="0"/>
                <a:cs typeface="Times New Roman" pitchFamily="18" charset="0"/>
              </a:rPr>
              <a:t> </a:t>
            </a:r>
            <a:r>
              <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rPr>
              <a:t>(п. 3 введен Федеральным </a:t>
            </a:r>
            <a:r>
              <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hlinkClick r:id="rId4"/>
              </a:rPr>
              <a:t>законом</a:t>
            </a:r>
            <a:r>
              <a:rPr kumimoji="0" lang="ru-RU" sz="1600" b="0" i="0" u="none" strike="noStrike" cap="none" normalizeH="0" baseline="0" dirty="0">
                <a:ln>
                  <a:noFill/>
                </a:ln>
                <a:solidFill>
                  <a:schemeClr val="accent4">
                    <a:lumMod val="75000"/>
                  </a:schemeClr>
                </a:solidFill>
                <a:effectLst/>
                <a:latin typeface="Times New Roman" pitchFamily="18" charset="0"/>
                <a:cs typeface="Times New Roman" pitchFamily="18" charset="0"/>
              </a:rPr>
              <a:t> от 08.03.2015 N 42-ФЗ)</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sz="900" b="0" i="0" u="none" strike="noStrike" cap="none" normalizeH="0" baseline="0" dirty="0">
                <a:ln>
                  <a:noFill/>
                </a:ln>
                <a:solidFill>
                  <a:srgbClr val="CCCCCC"/>
                </a:solidFill>
                <a:effectLst/>
                <a:latin typeface="Tahoma" pitchFamily="34" charset="0"/>
                <a:cs typeface="Tahoma" pitchFamily="34" charset="0"/>
              </a:rPr>
            </a:b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107504" y="1124745"/>
            <a:ext cx="4680520" cy="5472608"/>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500" b="1" dirty="0">
              <a:latin typeface="Times New Roman" pitchFamily="18" charset="0"/>
              <a:cs typeface="Times New Roman" pitchFamily="18" charset="0"/>
            </a:endParaRPr>
          </a:p>
          <a:p>
            <a:endParaRPr lang="ru-RU" sz="1500" b="1" dirty="0">
              <a:latin typeface="Times New Roman" pitchFamily="18" charset="0"/>
              <a:cs typeface="Times New Roman" pitchFamily="18" charset="0"/>
            </a:endParaRPr>
          </a:p>
          <a:p>
            <a:endParaRPr lang="ru-RU" sz="1500" b="1" dirty="0">
              <a:latin typeface="Times New Roman" pitchFamily="18" charset="0"/>
              <a:cs typeface="Times New Roman" pitchFamily="18" charset="0"/>
            </a:endParaRPr>
          </a:p>
          <a:p>
            <a:r>
              <a:rPr lang="ru-RU" sz="1500" b="1" dirty="0">
                <a:latin typeface="Times New Roman" pitchFamily="18" charset="0"/>
                <a:cs typeface="Times New Roman" pitchFamily="18" charset="0"/>
              </a:rPr>
              <a:t>Статья 87.</a:t>
            </a:r>
            <a:r>
              <a:rPr lang="ru-RU" sz="1500" dirty="0">
                <a:latin typeface="Times New Roman" pitchFamily="18" charset="0"/>
                <a:cs typeface="Times New Roman" pitchFamily="18" charset="0"/>
              </a:rPr>
              <a:t> Принятие в депозит денежных сумм и ценных бумаг</a:t>
            </a:r>
          </a:p>
          <a:p>
            <a:r>
              <a:rPr lang="ru-RU" sz="1500" dirty="0">
                <a:latin typeface="Times New Roman" pitchFamily="18" charset="0"/>
                <a:cs typeface="Times New Roman" pitchFamily="18" charset="0"/>
              </a:rPr>
              <a:t>Нотариус в случаях, предусмотренных гражданским законодательством Российской Федерации, а также соглашением между должником и кредитором принимает от должника в депозит денежные суммы и ценные бумаги для передачи их кредитору.</a:t>
            </a:r>
          </a:p>
          <a:p>
            <a:r>
              <a:rPr lang="ru-RU" sz="1500" dirty="0">
                <a:latin typeface="Times New Roman" pitchFamily="18" charset="0"/>
                <a:cs typeface="Times New Roman" pitchFamily="18" charset="0"/>
              </a:rPr>
              <a:t>О поступлении денежных сумм и ценных бумаг нотариус </a:t>
            </a:r>
            <a:r>
              <a:rPr lang="ru-RU" sz="1500" dirty="0">
                <a:latin typeface="Times New Roman" pitchFamily="18" charset="0"/>
                <a:cs typeface="Times New Roman" pitchFamily="18" charset="0"/>
                <a:hlinkClick r:id="rId2"/>
              </a:rPr>
              <a:t>извещает</a:t>
            </a:r>
            <a:r>
              <a:rPr lang="ru-RU" sz="1500" dirty="0">
                <a:latin typeface="Times New Roman" pitchFamily="18" charset="0"/>
                <a:cs typeface="Times New Roman" pitchFamily="18" charset="0"/>
              </a:rPr>
              <a:t> кредитора и по его требованию выдает ему причитающиеся денежные суммы и ценные бумаги, если иное не установлено соглашением между должником и кредитором.</a:t>
            </a:r>
          </a:p>
          <a:p>
            <a:r>
              <a:rPr lang="ru-RU" sz="1500" dirty="0">
                <a:latin typeface="Times New Roman" pitchFamily="18" charset="0"/>
                <a:cs typeface="Times New Roman" pitchFamily="18" charset="0"/>
              </a:rPr>
              <a:t>Принятие в депозит денежных сумм и ценных бумаг производится нотариусом по месту исполнения обязательства.</a:t>
            </a:r>
          </a:p>
          <a:p>
            <a:br>
              <a:rPr lang="ru-RU" sz="1500" dirty="0"/>
            </a:br>
            <a:br>
              <a:rPr lang="ru-RU" sz="1500" dirty="0"/>
            </a:br>
            <a:endParaRPr lang="ru-RU" sz="1500" dirty="0"/>
          </a:p>
        </p:txBody>
      </p:sp>
      <p:sp>
        <p:nvSpPr>
          <p:cNvPr id="3" name="Вертикальный свиток 2"/>
          <p:cNvSpPr/>
          <p:nvPr/>
        </p:nvSpPr>
        <p:spPr>
          <a:xfrm>
            <a:off x="4499992" y="1124745"/>
            <a:ext cx="4644008" cy="5472608"/>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500" b="1" dirty="0"/>
          </a:p>
          <a:p>
            <a:endParaRPr lang="ru-RU" sz="1500" b="1" dirty="0"/>
          </a:p>
          <a:p>
            <a:endParaRPr lang="ru-RU" sz="1500" b="1" dirty="0"/>
          </a:p>
          <a:p>
            <a:endParaRPr lang="ru-RU" sz="1500" b="1" dirty="0">
              <a:latin typeface="Times New Roman" pitchFamily="18" charset="0"/>
              <a:cs typeface="Times New Roman" pitchFamily="18" charset="0"/>
            </a:endParaRPr>
          </a:p>
          <a:p>
            <a:r>
              <a:rPr lang="ru-RU" sz="1500" b="1" dirty="0">
                <a:latin typeface="Times New Roman" pitchFamily="18" charset="0"/>
                <a:cs typeface="Times New Roman" pitchFamily="18" charset="0"/>
              </a:rPr>
              <a:t>Статья 88.</a:t>
            </a:r>
            <a:r>
              <a:rPr lang="ru-RU" sz="1500" dirty="0">
                <a:latin typeface="Times New Roman" pitchFamily="18" charset="0"/>
                <a:cs typeface="Times New Roman" pitchFamily="18" charset="0"/>
              </a:rPr>
              <a:t> Возврат денежных сумм и ценных бумаг лицу, внесшему их в депозит</a:t>
            </a:r>
          </a:p>
          <a:p>
            <a:r>
              <a:rPr lang="ru-RU" sz="1500" dirty="0">
                <a:latin typeface="Times New Roman" pitchFamily="18" charset="0"/>
                <a:cs typeface="Times New Roman" pitchFamily="18" charset="0"/>
              </a:rPr>
              <a:t>Возврат денежных сумм и ценных бумаг лицу, внесшему их в депозит, допускается лишь с письменного согласия лица, в пользу которого сделан взнос, по соглашению между должником и кредитором или по решению суда, если иное не предусмотрено </a:t>
            </a:r>
            <a:r>
              <a:rPr lang="ru-RU" sz="1500" dirty="0">
                <a:latin typeface="Times New Roman" pitchFamily="18" charset="0"/>
                <a:cs typeface="Times New Roman" pitchFamily="18" charset="0"/>
                <a:hlinkClick r:id="rId3"/>
              </a:rPr>
              <a:t>Федеральным законом</a:t>
            </a:r>
            <a:r>
              <a:rPr lang="ru-RU" sz="1500" dirty="0">
                <a:latin typeface="Times New Roman" pitchFamily="18" charset="0"/>
                <a:cs typeface="Times New Roman" pitchFamily="18" charset="0"/>
              </a:rPr>
              <a:t> "Об особенностях регулирования отдельных правоотношений в связи с присоединением к субъекту Российской Федерации - городу федерального значения Москве территорий и о внесении изменений в отдельные законодательные акты Российской Федерации".</a:t>
            </a:r>
          </a:p>
          <a:p>
            <a:br>
              <a:rPr lang="ru-RU" sz="1500" dirty="0">
                <a:latin typeface="Times New Roman" pitchFamily="18" charset="0"/>
                <a:cs typeface="Times New Roman" pitchFamily="18" charset="0"/>
              </a:rPr>
            </a:br>
            <a:br>
              <a:rPr lang="ru-RU" sz="1500" dirty="0">
                <a:latin typeface="Times New Roman" pitchFamily="18" charset="0"/>
                <a:cs typeface="Times New Roman" pitchFamily="18" charset="0"/>
              </a:rPr>
            </a:br>
            <a:endParaRPr lang="ru-RU" sz="1500" dirty="0">
              <a:latin typeface="Times New Roman" pitchFamily="18" charset="0"/>
              <a:cs typeface="Times New Roman" pitchFamily="18" charset="0"/>
            </a:endParaRPr>
          </a:p>
        </p:txBody>
      </p:sp>
      <p:sp>
        <p:nvSpPr>
          <p:cNvPr id="4" name="Прямоугольник 3"/>
          <p:cNvSpPr/>
          <p:nvPr/>
        </p:nvSpPr>
        <p:spPr>
          <a:xfrm>
            <a:off x="323528" y="116632"/>
            <a:ext cx="8568952" cy="93929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ts val="2160"/>
              </a:lnSpc>
            </a:pPr>
            <a:endParaRPr lang="ru-RU" sz="2100" i="1" u="sng" dirty="0">
              <a:solidFill>
                <a:schemeClr val="tx1"/>
              </a:solidFill>
            </a:endParaRPr>
          </a:p>
          <a:p>
            <a:pPr>
              <a:lnSpc>
                <a:spcPts val="2160"/>
              </a:lnSpc>
            </a:pPr>
            <a:r>
              <a:rPr lang="ru-RU" sz="2100" i="1" u="sng" dirty="0">
                <a:solidFill>
                  <a:schemeClr val="tx1"/>
                </a:solidFill>
              </a:rPr>
              <a:t> </a:t>
            </a:r>
            <a:r>
              <a:rPr lang="ru-RU" sz="2100" u="sng" dirty="0"/>
              <a:t>Основы законодательства РФ о нотариате от 11 февраля 1993 г. N 4462-I </a:t>
            </a:r>
            <a:br>
              <a:rPr lang="ru-RU" sz="2100" u="sng" dirty="0"/>
            </a:br>
            <a:endParaRPr lang="ru-RU" sz="2100" i="1" u="sng" dirty="0">
              <a:solidFill>
                <a:schemeClr val="tx1"/>
              </a:solidFill>
            </a:endParaRPr>
          </a:p>
        </p:txBody>
      </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324528" cy="8402300"/>
          </a:xfrm>
          <a:prstGeom prst="rect">
            <a:avLst/>
          </a:prstGeom>
          <a:noFill/>
        </p:spPr>
        <p:txBody>
          <a:bodyPr wrap="square" lIns="91440" tIns="45720" rIns="91440" bIns="45720">
            <a:spAutoFit/>
          </a:bodyPr>
          <a:lstStyle/>
          <a:p>
            <a:pPr algn="ctr"/>
            <a:r>
              <a:rPr lang="ru-RU" sz="1400" b="1" i="1" u="sng" dirty="0">
                <a:solidFill>
                  <a:srgbClr val="00B050"/>
                </a:solidFill>
              </a:rPr>
              <a:t>ПОРЯДОК РАБОТЫ С ПРИНЯТИЕМ ДЕНЕЖНЫХ СУММ В ДЕПОЗИТ НОТАРИУСА</a:t>
            </a:r>
            <a:endParaRPr lang="en-US" sz="1400" b="1" i="1" u="sng" dirty="0">
              <a:solidFill>
                <a:srgbClr val="00B050"/>
              </a:solidFill>
            </a:endParaRPr>
          </a:p>
          <a:p>
            <a:r>
              <a:rPr lang="en-US" sz="1400" b="1" u="sng" dirty="0"/>
              <a:t>I.</a:t>
            </a:r>
            <a:r>
              <a:rPr lang="ru-RU" sz="1400" b="1" u="sng" dirty="0"/>
              <a:t>Работа с должником.</a:t>
            </a:r>
            <a:endParaRPr lang="en-US" sz="1400" dirty="0"/>
          </a:p>
          <a:p>
            <a:r>
              <a:rPr lang="ru-RU" sz="1400" dirty="0"/>
              <a:t>1) Прием и рассмотрение заявления должника (определяем имеет ли место основания по ст.327 ГК РФ для внесения денежных сумм в депозит, устанавливаем место внесения денег в депозит).</a:t>
            </a:r>
          </a:p>
          <a:p>
            <a:r>
              <a:rPr lang="ru-RU" sz="1400" i="1" u="sng" dirty="0"/>
              <a:t>Кроме депозита в связи с расчетом по договору купли-продажи.</a:t>
            </a:r>
            <a:endParaRPr lang="ru-RU" sz="1400" dirty="0"/>
          </a:p>
          <a:p>
            <a:r>
              <a:rPr lang="ru-RU" sz="1400" dirty="0"/>
              <a:t>2) Регистрация поступившего заявления в Журнале регистрации входящей корреспонденции ( в день поступления заявления — п.157 ПНД).</a:t>
            </a:r>
            <a:br>
              <a:rPr lang="ru-RU" sz="1400" dirty="0"/>
            </a:br>
            <a:r>
              <a:rPr lang="ru-RU" sz="1400" dirty="0"/>
              <a:t>3) Регистрация в книге учета депозитных операций (приложение № 31) (в день непосредственного внесения денег в депозит нотариуса (п.157 ПНД) — может не совпадать с днем регистрации в журнале входящей корреспонденции: в итоге одно заявление может быть зарегистрировано под разными датами!!!</a:t>
            </a:r>
          </a:p>
          <a:p>
            <a:r>
              <a:rPr lang="ru-RU" sz="1400" dirty="0"/>
              <a:t>4) Регистрация в алфавитной книге учета кредиторов ( приложение №32) (сразу после регистрации в Книге учета депозитных операций)</a:t>
            </a:r>
          </a:p>
          <a:p>
            <a:r>
              <a:rPr lang="ru-RU" sz="1400" dirty="0"/>
              <a:t>5) Регистрация нотариального действия в реестре.</a:t>
            </a:r>
          </a:p>
          <a:p>
            <a:r>
              <a:rPr lang="ru-RU" sz="1400" dirty="0"/>
              <a:t>6) Выдача справки должнику о принятии денежных средств в депозит.</a:t>
            </a:r>
          </a:p>
          <a:p>
            <a:r>
              <a:rPr lang="ru-RU" sz="1400" i="1" u="sng" dirty="0"/>
              <a:t>Кроме депозита в связи с расчетом по договору купли-продажи.</a:t>
            </a:r>
            <a:endParaRPr lang="ru-RU" sz="1400" dirty="0"/>
          </a:p>
          <a:p>
            <a:r>
              <a:rPr lang="en-US" sz="1400" b="1" u="sng" dirty="0"/>
              <a:t>II</a:t>
            </a:r>
            <a:r>
              <a:rPr lang="ru-RU" sz="1400" b="1" u="sng" dirty="0"/>
              <a:t>.Работа с кредитором.</a:t>
            </a:r>
            <a:endParaRPr lang="ru-RU" sz="1400" dirty="0"/>
          </a:p>
          <a:p>
            <a:r>
              <a:rPr lang="ru-RU" sz="1400" dirty="0"/>
              <a:t>1) Направление извещения кредитору о внесении денежных средств в депозит.</a:t>
            </a:r>
          </a:p>
          <a:p>
            <a:r>
              <a:rPr lang="ru-RU" sz="1400" i="1" u="sng" dirty="0"/>
              <a:t>Кроме депозита в связи с расчетом по договору купли-продажи.</a:t>
            </a:r>
            <a:endParaRPr lang="ru-RU" sz="1400" dirty="0"/>
          </a:p>
          <a:p>
            <a:r>
              <a:rPr lang="ru-RU" sz="1400" dirty="0"/>
              <a:t>2) Получение заявления от кредитора о перечислении ему денежных сумм с депозита.</a:t>
            </a:r>
          </a:p>
          <a:p>
            <a:r>
              <a:rPr lang="ru-RU" sz="1400" i="1" u="sng" dirty="0"/>
              <a:t>Кроме депозита в связи с расчетом по договору купли-продажи.</a:t>
            </a:r>
            <a:endParaRPr lang="ru-RU" sz="1400" dirty="0"/>
          </a:p>
          <a:p>
            <a:r>
              <a:rPr lang="ru-RU" sz="1400" dirty="0"/>
              <a:t>3) Выдача кредитору денежных сумм с депозитного счета нотариуса.</a:t>
            </a:r>
          </a:p>
          <a:p>
            <a:r>
              <a:rPr lang="ru-RU" sz="1400" dirty="0"/>
              <a:t>4) Заполнение граф в Книге учета депозитных операций и в Алфавитной книги учета кредиторов о выдаче денежных сумм.</a:t>
            </a:r>
            <a:endParaRPr lang="en-US" sz="1400" dirty="0"/>
          </a:p>
          <a:p>
            <a:r>
              <a:rPr lang="en-US" sz="1400" b="1" u="sng" dirty="0"/>
              <a:t>III</a:t>
            </a:r>
            <a:r>
              <a:rPr lang="ru-RU" sz="1400" b="1" u="sng" dirty="0"/>
              <a:t>.Формирование депозитного дела.</a:t>
            </a:r>
            <a:endParaRPr lang="ru-RU" sz="1400" dirty="0"/>
          </a:p>
          <a:p>
            <a:r>
              <a:rPr lang="ru-RU" sz="1400" dirty="0"/>
              <a:t>В депозитное дело формируются (п.158 ПНД):</a:t>
            </a:r>
          </a:p>
          <a:p>
            <a:r>
              <a:rPr lang="ru-RU" sz="1400" dirty="0"/>
              <a:t>1.Заявление должника.</a:t>
            </a:r>
          </a:p>
          <a:p>
            <a:r>
              <a:rPr lang="ru-RU" sz="1400" dirty="0"/>
              <a:t>2.Справка о внесении денежных средств.</a:t>
            </a:r>
          </a:p>
          <a:p>
            <a:r>
              <a:rPr lang="ru-RU" sz="1400" dirty="0"/>
              <a:t>3.Извещение кредитору.</a:t>
            </a:r>
          </a:p>
          <a:p>
            <a:r>
              <a:rPr lang="ru-RU" sz="1400" dirty="0"/>
              <a:t>4. Заявление кредитора с просьбой о выдаче денежных средств.</a:t>
            </a:r>
          </a:p>
          <a:p>
            <a:r>
              <a:rPr lang="ru-RU" sz="1400" dirty="0"/>
              <a:t>5.Документ, подтверждающий перечисление денежных средств кредитору.</a:t>
            </a:r>
          </a:p>
          <a:p>
            <a:r>
              <a:rPr lang="ru-RU" sz="1400" i="1" dirty="0"/>
              <a:t>Обложка отдельно для депозитного дела ПНД не предусмотрена, в связи с чем она заполняется по форме приложения № 10.</a:t>
            </a:r>
            <a:endParaRPr lang="ru-RU" sz="1400" dirty="0"/>
          </a:p>
          <a:p>
            <a:pPr algn="ctr"/>
            <a:endParaRPr lang="ru-RU" sz="2000" dirty="0">
              <a:solidFill>
                <a:srgbClr val="00B050"/>
              </a:solidFill>
            </a:endParaRPr>
          </a:p>
          <a:p>
            <a:pPr algn="ctr"/>
            <a:r>
              <a:rPr lang="ru-RU" sz="5400" b="1" cap="none" spc="0" dirty="0">
                <a:ln w="10541" cmpd="sng">
                  <a:solidFill>
                    <a:schemeClr val="accent1">
                      <a:shade val="88000"/>
                      <a:satMod val="110000"/>
                    </a:schemeClr>
                  </a:solidFill>
                  <a:prstDash val="solid"/>
                </a:ln>
                <a:solidFill>
                  <a:srgbClr val="00B050"/>
                </a:solidFill>
                <a:effectLst/>
              </a:rPr>
              <a:t> </a:t>
            </a:r>
          </a:p>
        </p:txBody>
      </p:sp>
    </p:spTree>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овый точечный рисунок (3).bmp"/>
          <p:cNvPicPr>
            <a:picLocks noChangeAspect="1"/>
          </p:cNvPicPr>
          <p:nvPr/>
        </p:nvPicPr>
        <p:blipFill>
          <a:blip r:embed="rId2" cstate="print"/>
          <a:stretch>
            <a:fillRect/>
          </a:stretch>
        </p:blipFill>
        <p:spPr>
          <a:xfrm>
            <a:off x="0" y="1484785"/>
            <a:ext cx="9144000" cy="5040560"/>
          </a:xfrm>
          <a:prstGeom prst="rect">
            <a:avLst/>
          </a:prstGeom>
        </p:spPr>
      </p:pic>
      <p:sp>
        <p:nvSpPr>
          <p:cNvPr id="3" name="Прямоугольник 2"/>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овый точечный рисунок.bmp"/>
          <p:cNvPicPr>
            <a:picLocks noChangeAspect="1"/>
          </p:cNvPicPr>
          <p:nvPr/>
        </p:nvPicPr>
        <p:blipFill>
          <a:blip r:embed="rId2" cstate="print"/>
          <a:stretch>
            <a:fillRect/>
          </a:stretch>
        </p:blipFill>
        <p:spPr>
          <a:xfrm>
            <a:off x="0" y="1556793"/>
            <a:ext cx="9036496" cy="4680520"/>
          </a:xfrm>
          <a:prstGeom prst="rect">
            <a:avLst/>
          </a:prstGeom>
        </p:spPr>
      </p:pic>
      <p:sp>
        <p:nvSpPr>
          <p:cNvPr id="5" name="TextBox 4"/>
          <p:cNvSpPr txBox="1"/>
          <p:nvPr/>
        </p:nvSpPr>
        <p:spPr>
          <a:xfrm>
            <a:off x="7164288" y="1484785"/>
            <a:ext cx="3168352" cy="646331"/>
          </a:xfrm>
          <a:prstGeom prst="rect">
            <a:avLst/>
          </a:prstGeom>
          <a:noFill/>
        </p:spPr>
        <p:txBody>
          <a:bodyPr wrap="square" rtlCol="0">
            <a:spAutoFit/>
          </a:bodyPr>
          <a:lstStyle/>
          <a:p>
            <a:r>
              <a:rPr lang="ru-RU" u="sng" dirty="0"/>
              <a:t>Приложение № 32</a:t>
            </a:r>
          </a:p>
          <a:p>
            <a:endParaRPr lang="ru-RU" dirty="0"/>
          </a:p>
        </p:txBody>
      </p:sp>
      <p:sp>
        <p:nvSpPr>
          <p:cNvPr id="7" name="Прямоугольник 6"/>
          <p:cNvSpPr/>
          <p:nvPr/>
        </p:nvSpPr>
        <p:spPr>
          <a:xfrm>
            <a:off x="179512" y="116633"/>
            <a:ext cx="8712968" cy="9387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ts val="2160"/>
              </a:lnSpc>
            </a:pPr>
            <a:r>
              <a:rPr lang="ru-RU" i="1" dirty="0">
                <a:solidFill>
                  <a:schemeClr val="tx1"/>
                </a:solidFill>
              </a:rPr>
              <a:t>                             </a:t>
            </a:r>
            <a:r>
              <a:rPr lang="ru-RU" i="1" u="sng" dirty="0">
                <a:solidFill>
                  <a:schemeClr val="tx1"/>
                </a:solidFill>
              </a:rPr>
              <a:t>МИНИСТЕРСТВО ЮСТИЦИИ РОССИЙСКОЙ ФЕДЕРАЦИИ  ПРИКАЗ </a:t>
            </a:r>
          </a:p>
          <a:p>
            <a:pPr>
              <a:lnSpc>
                <a:spcPts val="2160"/>
              </a:lnSpc>
            </a:pPr>
            <a:r>
              <a:rPr lang="ru-RU" i="1" dirty="0">
                <a:solidFill>
                  <a:schemeClr val="tx1"/>
                </a:solidFill>
              </a:rPr>
              <a:t>                                                                 </a:t>
            </a:r>
            <a:r>
              <a:rPr lang="ru-RU" i="1" u="sng" dirty="0">
                <a:solidFill>
                  <a:schemeClr val="tx1"/>
                </a:solidFill>
              </a:rPr>
              <a:t>от 16 апреля 2014 г. N 78</a:t>
            </a:r>
            <a:br>
              <a:rPr lang="ru-RU" i="1" u="sng" dirty="0">
                <a:solidFill>
                  <a:schemeClr val="tx1"/>
                </a:solidFill>
              </a:rPr>
            </a:br>
            <a:r>
              <a:rPr lang="ru-RU" i="1" dirty="0">
                <a:solidFill>
                  <a:schemeClr val="tx1"/>
                </a:solidFill>
              </a:rPr>
              <a:t>                                   </a:t>
            </a:r>
            <a:r>
              <a:rPr lang="ru-RU" i="1" u="sng" dirty="0">
                <a:solidFill>
                  <a:schemeClr val="tx1"/>
                </a:solidFill>
              </a:rPr>
              <a:t>ОБ УТВЕРЖДЕНИИ ПРАВИЛ НОТАРИАЛЬНОГО ДЕЛОПРОИЗВОДСТВА</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2483768" y="764704"/>
            <a:ext cx="4427984" cy="54006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000" dirty="0"/>
              <a:t>Письмо ФНП</a:t>
            </a:r>
          </a:p>
          <a:p>
            <a:pPr algn="ctr"/>
            <a:r>
              <a:rPr lang="ru-RU" sz="3000" dirty="0"/>
              <a:t> от 18.06.2014 года</a:t>
            </a:r>
          </a:p>
          <a:p>
            <a:pPr algn="ctr"/>
            <a:r>
              <a:rPr lang="ru-RU" sz="3000" dirty="0"/>
              <a:t>№1559/03-16.3</a:t>
            </a:r>
            <a:r>
              <a:rPr lang="ru-RU" sz="2000" i="1" dirty="0"/>
              <a:t> </a:t>
            </a:r>
          </a:p>
          <a:p>
            <a:pPr algn="ctr"/>
            <a:r>
              <a:rPr lang="ru-RU" sz="2000" i="1" dirty="0"/>
              <a:t>( о возможности использования книг по старой форме)</a:t>
            </a:r>
          </a:p>
        </p:txBody>
      </p:sp>
    </p:spTree>
  </p:cSld>
  <p:clrMapOvr>
    <a:masterClrMapping/>
  </p:clrMapOvr>
  <p:transition>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6367_33.gif"/>
          <p:cNvPicPr>
            <a:picLocks noChangeAspect="1"/>
          </p:cNvPicPr>
          <p:nvPr/>
        </p:nvPicPr>
        <p:blipFill>
          <a:blip r:embed="rId2" cstate="print"/>
          <a:stretch>
            <a:fillRect/>
          </a:stretch>
        </p:blipFill>
        <p:spPr>
          <a:xfrm>
            <a:off x="1475656" y="0"/>
            <a:ext cx="6240869" cy="6858000"/>
          </a:xfrm>
          <a:prstGeom prst="rect">
            <a:avLst/>
          </a:prstGeom>
        </p:spPr>
      </p:pic>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980728"/>
            <a:ext cx="8892480" cy="3785652"/>
          </a:xfrm>
          <a:prstGeom prst="rect">
            <a:avLst/>
          </a:prstGeom>
        </p:spPr>
        <p:txBody>
          <a:bodyPr wrap="square">
            <a:spAutoFit/>
          </a:bodyPr>
          <a:lstStyle/>
          <a:p>
            <a:pPr lvl="0" algn="ctr"/>
            <a:r>
              <a:rPr lang="ru-RU" sz="8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Благодарим</a:t>
            </a:r>
          </a:p>
          <a:p>
            <a:pPr lvl="0" algn="ctr"/>
            <a:r>
              <a:rPr lang="ru-RU" sz="8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за </a:t>
            </a:r>
          </a:p>
          <a:p>
            <a:pPr lvl="0" algn="ctr"/>
            <a:r>
              <a:rPr lang="ru-RU" sz="80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внимание </a:t>
            </a:r>
            <a:r>
              <a:rPr lang="ru-RU" sz="8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2483768" y="764704"/>
            <a:ext cx="4427984" cy="54006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3000" dirty="0"/>
              <a:t>Письмо ФНП</a:t>
            </a:r>
          </a:p>
          <a:p>
            <a:pPr algn="ctr"/>
            <a:r>
              <a:rPr lang="ru-RU" sz="3000" dirty="0"/>
              <a:t> от 02.06.2014 года</a:t>
            </a:r>
          </a:p>
          <a:p>
            <a:pPr algn="ctr"/>
            <a:r>
              <a:rPr lang="ru-RU" sz="3000" dirty="0"/>
              <a:t>№1304/06-06</a:t>
            </a:r>
            <a:endParaRPr lang="ru-RU" sz="2000" i="1" dirty="0"/>
          </a:p>
          <a:p>
            <a:pPr algn="ctr"/>
            <a:r>
              <a:rPr lang="ru-RU" sz="2000" i="1" dirty="0"/>
              <a:t>( рекомендуют обратиться при составлении книги приказов к п.41 Правил ведения и хранения трудовых книжек)</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овый точечный рисунок.bmp"/>
          <p:cNvPicPr>
            <a:picLocks noChangeAspect="1"/>
          </p:cNvPicPr>
          <p:nvPr/>
        </p:nvPicPr>
        <p:blipFill>
          <a:blip r:embed="rId2" cstate="print"/>
          <a:stretch>
            <a:fillRect/>
          </a:stretch>
        </p:blipFill>
        <p:spPr>
          <a:xfrm>
            <a:off x="539552" y="2708921"/>
            <a:ext cx="8221533" cy="1200489"/>
          </a:xfrm>
          <a:prstGeom prst="rect">
            <a:avLst/>
          </a:prstGeom>
        </p:spPr>
      </p:pic>
      <p:sp>
        <p:nvSpPr>
          <p:cNvPr id="6" name="Прямоугольник 5"/>
          <p:cNvSpPr/>
          <p:nvPr/>
        </p:nvSpPr>
        <p:spPr>
          <a:xfrm>
            <a:off x="1415977" y="476672"/>
            <a:ext cx="6434262" cy="1477328"/>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ru-RU" sz="4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Книга учета приказов </a:t>
            </a:r>
          </a:p>
          <a:p>
            <a:pPr algn="ctr"/>
            <a:r>
              <a:rPr lang="ru-RU" sz="4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 личному составу</a:t>
            </a:r>
          </a:p>
        </p:txBody>
      </p:sp>
      <p:cxnSp>
        <p:nvCxnSpPr>
          <p:cNvPr id="7" name="Прямая соединительная линия 6"/>
          <p:cNvCxnSpPr/>
          <p:nvPr/>
        </p:nvCxnSpPr>
        <p:spPr>
          <a:xfrm>
            <a:off x="539552" y="2708920"/>
            <a:ext cx="8208912" cy="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39552" y="3861048"/>
            <a:ext cx="8208912" cy="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2483768" y="2708920"/>
            <a:ext cx="0" cy="1152128"/>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067944" y="2708920"/>
            <a:ext cx="0" cy="1152128"/>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5580112" y="2780928"/>
            <a:ext cx="0" cy="108012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39552" y="2708920"/>
            <a:ext cx="0" cy="1152128"/>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7164288" y="2708920"/>
            <a:ext cx="0" cy="1152128"/>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8748464" y="2708920"/>
            <a:ext cx="0" cy="1152128"/>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39552" y="3429000"/>
            <a:ext cx="8136904" cy="0"/>
          </a:xfrm>
          <a:prstGeom prst="line">
            <a:avLst/>
          </a:prstGeom>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3759</Words>
  <Application>Microsoft Office PowerPoint</Application>
  <PresentationFormat>Экран (4:3)</PresentationFormat>
  <Paragraphs>526</Paragraphs>
  <Slides>71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71</vt:i4>
      </vt:variant>
    </vt:vector>
  </HeadingPairs>
  <TitlesOfParts>
    <vt:vector size="79" baseType="lpstr">
      <vt:lpstr>Microsoft YaHei</vt:lpstr>
      <vt:lpstr>Arial</vt:lpstr>
      <vt:lpstr>Calibri</vt:lpstr>
      <vt:lpstr>Mangal</vt:lpstr>
      <vt:lpstr>StarSymbol</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Приложение 12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MOS</dc:creator>
  <cp:lastModifiedBy>Notary</cp:lastModifiedBy>
  <cp:revision>112</cp:revision>
  <dcterms:created xsi:type="dcterms:W3CDTF">2015-05-15T07:50:46Z</dcterms:created>
  <dcterms:modified xsi:type="dcterms:W3CDTF">2017-03-28T09:52:36Z</dcterms:modified>
</cp:coreProperties>
</file>