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3">
  <p:sldMasterIdLst>
    <p:sldMasterId id="2147483702" r:id="rId1"/>
  </p:sldMasterIdLst>
  <p:notesMasterIdLst>
    <p:notesMasterId r:id="rId53"/>
  </p:notesMasterIdLst>
  <p:handoutMasterIdLst>
    <p:handoutMasterId r:id="rId54"/>
  </p:handoutMasterIdLst>
  <p:sldIdLst>
    <p:sldId id="313" r:id="rId2"/>
    <p:sldId id="412" r:id="rId3"/>
    <p:sldId id="413" r:id="rId4"/>
    <p:sldId id="290" r:id="rId5"/>
    <p:sldId id="291" r:id="rId6"/>
    <p:sldId id="292" r:id="rId7"/>
    <p:sldId id="395" r:id="rId8"/>
    <p:sldId id="403" r:id="rId9"/>
    <p:sldId id="297" r:id="rId10"/>
    <p:sldId id="327" r:id="rId11"/>
    <p:sldId id="359" r:id="rId12"/>
    <p:sldId id="404" r:id="rId13"/>
    <p:sldId id="360" r:id="rId14"/>
    <p:sldId id="361" r:id="rId15"/>
    <p:sldId id="362" r:id="rId16"/>
    <p:sldId id="363" r:id="rId17"/>
    <p:sldId id="364" r:id="rId18"/>
    <p:sldId id="365" r:id="rId19"/>
    <p:sldId id="366" r:id="rId20"/>
    <p:sldId id="367" r:id="rId21"/>
    <p:sldId id="368" r:id="rId22"/>
    <p:sldId id="369" r:id="rId23"/>
    <p:sldId id="370" r:id="rId24"/>
    <p:sldId id="396" r:id="rId25"/>
    <p:sldId id="316" r:id="rId26"/>
    <p:sldId id="405" r:id="rId27"/>
    <p:sldId id="294" r:id="rId28"/>
    <p:sldId id="406" r:id="rId29"/>
    <p:sldId id="398" r:id="rId30"/>
    <p:sldId id="354" r:id="rId31"/>
    <p:sldId id="407" r:id="rId32"/>
    <p:sldId id="278" r:id="rId33"/>
    <p:sldId id="387" r:id="rId34"/>
    <p:sldId id="409" r:id="rId35"/>
    <p:sldId id="393" r:id="rId36"/>
    <p:sldId id="410" r:id="rId37"/>
    <p:sldId id="394" r:id="rId38"/>
    <p:sldId id="296" r:id="rId39"/>
    <p:sldId id="345" r:id="rId40"/>
    <p:sldId id="272" r:id="rId41"/>
    <p:sldId id="411" r:id="rId42"/>
    <p:sldId id="399" r:id="rId43"/>
    <p:sldId id="414" r:id="rId44"/>
    <p:sldId id="400" r:id="rId45"/>
    <p:sldId id="372" r:id="rId46"/>
    <p:sldId id="415" r:id="rId47"/>
    <p:sldId id="401" r:id="rId48"/>
    <p:sldId id="397" r:id="rId49"/>
    <p:sldId id="339" r:id="rId50"/>
    <p:sldId id="341" r:id="rId51"/>
    <p:sldId id="268" r:id="rId52"/>
  </p:sldIdLst>
  <p:sldSz cx="12192000" cy="6858000"/>
  <p:notesSz cx="6797675" cy="987266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pos="394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149C"/>
    <a:srgbClr val="45ED45"/>
    <a:srgbClr val="3399FF"/>
    <a:srgbClr val="9C5BCD"/>
    <a:srgbClr val="C7DDF1"/>
    <a:srgbClr val="FF3300"/>
    <a:srgbClr val="66CCFF"/>
    <a:srgbClr val="00CCFF"/>
    <a:srgbClr val="D1FB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2779" autoAdjust="0"/>
    <p:restoredTop sz="95614" autoAdjust="0"/>
  </p:normalViewPr>
  <p:slideViewPr>
    <p:cSldViewPr snapToGrid="0">
      <p:cViewPr varScale="1">
        <p:scale>
          <a:sx n="54" d="100"/>
          <a:sy n="54" d="100"/>
        </p:scale>
        <p:origin x="96" y="1140"/>
      </p:cViewPr>
      <p:guideLst>
        <p:guide pos="3840"/>
        <p:guide pos="3940"/>
        <p:guide orient="horz" pos="2160"/>
      </p:guideLst>
    </p:cSldViewPr>
  </p:slideViewPr>
  <p:notesTextViewPr>
    <p:cViewPr>
      <p:scale>
        <a:sx n="1" d="1"/>
        <a:sy n="1" d="1"/>
      </p:scale>
      <p:origin x="0" y="0"/>
    </p:cViewPr>
  </p:notesTextViewPr>
  <p:notesViewPr>
    <p:cSldViewPr snapToGrid="0">
      <p:cViewPr varScale="1">
        <p:scale>
          <a:sx n="81" d="100"/>
          <a:sy n="81" d="100"/>
        </p:scale>
        <p:origin x="109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2"/>
            <a:ext cx="2945659" cy="49534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50443" y="2"/>
            <a:ext cx="2945659" cy="495348"/>
          </a:xfrm>
          <a:prstGeom prst="rect">
            <a:avLst/>
          </a:prstGeom>
        </p:spPr>
        <p:txBody>
          <a:bodyPr vert="horz" lIns="91440" tIns="45720" rIns="91440" bIns="45720" rtlCol="0"/>
          <a:lstStyle>
            <a:lvl1pPr algn="r">
              <a:defRPr sz="1200"/>
            </a:lvl1pPr>
          </a:lstStyle>
          <a:p>
            <a:fld id="{6464B747-CE7D-41FA-9486-24E6B5529FC9}" type="datetimeFigureOut">
              <a:rPr lang="ru-RU" smtClean="0"/>
              <a:pPr/>
              <a:t>02.11.2018</a:t>
            </a:fld>
            <a:endParaRPr lang="ru-RU"/>
          </a:p>
        </p:txBody>
      </p:sp>
      <p:sp>
        <p:nvSpPr>
          <p:cNvPr id="4" name="Нижний колонтитул 3"/>
          <p:cNvSpPr>
            <a:spLocks noGrp="1"/>
          </p:cNvSpPr>
          <p:nvPr>
            <p:ph type="ftr" sz="quarter" idx="2"/>
          </p:nvPr>
        </p:nvSpPr>
        <p:spPr>
          <a:xfrm>
            <a:off x="0" y="9377317"/>
            <a:ext cx="2945659" cy="49534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50443" y="9377317"/>
            <a:ext cx="2945659" cy="495347"/>
          </a:xfrm>
          <a:prstGeom prst="rect">
            <a:avLst/>
          </a:prstGeom>
        </p:spPr>
        <p:txBody>
          <a:bodyPr vert="horz" lIns="91440" tIns="45720" rIns="91440" bIns="45720" rtlCol="0" anchor="b"/>
          <a:lstStyle>
            <a:lvl1pPr algn="r">
              <a:defRPr sz="1200"/>
            </a:lvl1pPr>
          </a:lstStyle>
          <a:p>
            <a:fld id="{EA40BDB7-1BBF-4A09-A11F-0D3F52B9215F}" type="slidenum">
              <a:rPr lang="ru-RU" smtClean="0"/>
              <a:pPr/>
              <a:t>‹#›</a:t>
            </a:fld>
            <a:endParaRPr lang="ru-RU"/>
          </a:p>
        </p:txBody>
      </p:sp>
    </p:spTree>
    <p:extLst>
      <p:ext uri="{BB962C8B-B14F-4D97-AF65-F5344CB8AC3E}">
        <p14:creationId xmlns:p14="http://schemas.microsoft.com/office/powerpoint/2010/main" val="34760012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2"/>
            <a:ext cx="2945659" cy="49534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2"/>
            <a:ext cx="2945659" cy="495348"/>
          </a:xfrm>
          <a:prstGeom prst="rect">
            <a:avLst/>
          </a:prstGeom>
        </p:spPr>
        <p:txBody>
          <a:bodyPr vert="horz" lIns="91440" tIns="45720" rIns="91440" bIns="45720" rtlCol="0"/>
          <a:lstStyle>
            <a:lvl1pPr algn="r">
              <a:defRPr sz="1200"/>
            </a:lvl1pPr>
          </a:lstStyle>
          <a:p>
            <a:fld id="{E53A4888-12A6-4BA2-9132-82451AEDEE75}" type="datetimeFigureOut">
              <a:rPr lang="ru-RU" smtClean="0"/>
              <a:pPr/>
              <a:t>02.11.2018</a:t>
            </a:fld>
            <a:endParaRPr lang="ru-RU"/>
          </a:p>
        </p:txBody>
      </p:sp>
      <p:sp>
        <p:nvSpPr>
          <p:cNvPr id="4" name="Образ слайда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51219"/>
            <a:ext cx="5438140" cy="3887362"/>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5CA3BC17-2F8E-46E4-8C81-A3B91EB4ADD7}" type="slidenum">
              <a:rPr lang="ru-RU" smtClean="0"/>
              <a:pPr/>
              <a:t>‹#›</a:t>
            </a:fld>
            <a:endParaRPr lang="ru-RU"/>
          </a:p>
        </p:txBody>
      </p:sp>
    </p:spTree>
    <p:extLst>
      <p:ext uri="{BB962C8B-B14F-4D97-AF65-F5344CB8AC3E}">
        <p14:creationId xmlns:p14="http://schemas.microsoft.com/office/powerpoint/2010/main" val="3487202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5177750" y="-13414375"/>
            <a:ext cx="50357088" cy="28327350"/>
          </a:xfrm>
          <a:solidFill>
            <a:srgbClr val="729FCF"/>
          </a:solidFill>
          <a:ln w="25402">
            <a:solidFill>
              <a:srgbClr val="3465AF"/>
            </a:solidFill>
            <a:prstDash val="solid"/>
          </a:ln>
        </p:spPr>
      </p:sp>
      <p:sp>
        <p:nvSpPr>
          <p:cNvPr id="3" name="Заметки 2"/>
          <p:cNvSpPr txBox="1">
            <a:spLocks noGrp="1"/>
          </p:cNvSpPr>
          <p:nvPr>
            <p:ph type="body" sz="quarter" idx="1"/>
          </p:nvPr>
        </p:nvSpPr>
        <p:spPr>
          <a:xfrm>
            <a:off x="679767" y="4689515"/>
            <a:ext cx="5436717" cy="4443478"/>
          </a:xfrm>
        </p:spPr>
        <p:txBody>
          <a:bodyPr/>
          <a:lstStyle/>
          <a:p>
            <a:endParaRPr lang="ru-RU"/>
          </a:p>
        </p:txBody>
      </p:sp>
    </p:spTree>
    <p:extLst>
      <p:ext uri="{BB962C8B-B14F-4D97-AF65-F5344CB8AC3E}">
        <p14:creationId xmlns:p14="http://schemas.microsoft.com/office/powerpoint/2010/main" val="2515707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09538" y="750888"/>
            <a:ext cx="6578600" cy="3702050"/>
          </a:xfrm>
          <a:solidFill>
            <a:srgbClr val="729FCF"/>
          </a:solidFill>
          <a:ln w="25402">
            <a:solidFill>
              <a:srgbClr val="3465AF"/>
            </a:solidFill>
            <a:prstDash val="solid"/>
          </a:ln>
        </p:spPr>
      </p:sp>
      <p:sp>
        <p:nvSpPr>
          <p:cNvPr id="3" name="Заметки 2"/>
          <p:cNvSpPr txBox="1">
            <a:spLocks noGrp="1"/>
          </p:cNvSpPr>
          <p:nvPr>
            <p:ph type="body" sz="quarter" idx="1"/>
          </p:nvPr>
        </p:nvSpPr>
        <p:spPr>
          <a:xfrm>
            <a:off x="679768" y="4689515"/>
            <a:ext cx="5438140" cy="4443478"/>
          </a:xfrm>
        </p:spPr>
        <p:txBody>
          <a:bodyPr/>
          <a:lstStyle/>
          <a:p>
            <a:endParaRPr lang="ru-RU"/>
          </a:p>
        </p:txBody>
      </p:sp>
    </p:spTree>
    <p:extLst>
      <p:ext uri="{BB962C8B-B14F-4D97-AF65-F5344CB8AC3E}">
        <p14:creationId xmlns:p14="http://schemas.microsoft.com/office/powerpoint/2010/main" val="4100268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09538" y="750888"/>
            <a:ext cx="6578600" cy="3702050"/>
          </a:xfrm>
          <a:solidFill>
            <a:srgbClr val="729FCF"/>
          </a:solidFill>
          <a:ln w="25402">
            <a:solidFill>
              <a:srgbClr val="3465AF"/>
            </a:solidFill>
            <a:prstDash val="solid"/>
          </a:ln>
        </p:spPr>
      </p:sp>
      <p:sp>
        <p:nvSpPr>
          <p:cNvPr id="3" name="Заметки 2"/>
          <p:cNvSpPr txBox="1">
            <a:spLocks noGrp="1"/>
          </p:cNvSpPr>
          <p:nvPr>
            <p:ph type="body" sz="quarter" idx="1"/>
          </p:nvPr>
        </p:nvSpPr>
        <p:spPr>
          <a:xfrm>
            <a:off x="679768" y="4689515"/>
            <a:ext cx="5438140" cy="4443478"/>
          </a:xfrm>
        </p:spPr>
        <p:txBody>
          <a:bodyPr/>
          <a:lstStyle/>
          <a:p>
            <a:endParaRPr lang="ru-RU"/>
          </a:p>
        </p:txBody>
      </p:sp>
    </p:spTree>
    <p:extLst>
      <p:ext uri="{BB962C8B-B14F-4D97-AF65-F5344CB8AC3E}">
        <p14:creationId xmlns:p14="http://schemas.microsoft.com/office/powerpoint/2010/main" val="2263647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09538" y="750888"/>
            <a:ext cx="6578600" cy="3702050"/>
          </a:xfrm>
          <a:solidFill>
            <a:srgbClr val="729FCF"/>
          </a:solidFill>
          <a:ln w="25402">
            <a:solidFill>
              <a:srgbClr val="3465AF"/>
            </a:solidFill>
            <a:prstDash val="solid"/>
          </a:ln>
        </p:spPr>
      </p:sp>
      <p:sp>
        <p:nvSpPr>
          <p:cNvPr id="3" name="Заметки 2"/>
          <p:cNvSpPr txBox="1">
            <a:spLocks noGrp="1"/>
          </p:cNvSpPr>
          <p:nvPr>
            <p:ph type="body" sz="quarter" idx="1"/>
          </p:nvPr>
        </p:nvSpPr>
        <p:spPr>
          <a:xfrm>
            <a:off x="679768" y="4689515"/>
            <a:ext cx="5438140" cy="4443478"/>
          </a:xfrm>
        </p:spPr>
        <p:txBody>
          <a:bodyPr/>
          <a:lstStyle/>
          <a:p>
            <a:endParaRPr lang="ru-RU" dirty="0"/>
          </a:p>
        </p:txBody>
      </p:sp>
    </p:spTree>
    <p:extLst>
      <p:ext uri="{BB962C8B-B14F-4D97-AF65-F5344CB8AC3E}">
        <p14:creationId xmlns:p14="http://schemas.microsoft.com/office/powerpoint/2010/main" val="697638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09538" y="750888"/>
            <a:ext cx="6578600" cy="3702050"/>
          </a:xfrm>
          <a:solidFill>
            <a:srgbClr val="729FCF"/>
          </a:solidFill>
          <a:ln w="25402">
            <a:solidFill>
              <a:srgbClr val="3465AF"/>
            </a:solidFill>
            <a:prstDash val="solid"/>
          </a:ln>
        </p:spPr>
      </p:sp>
      <p:sp>
        <p:nvSpPr>
          <p:cNvPr id="3" name="Заметки 2"/>
          <p:cNvSpPr txBox="1">
            <a:spLocks noGrp="1"/>
          </p:cNvSpPr>
          <p:nvPr>
            <p:ph type="body" sz="quarter" idx="1"/>
          </p:nvPr>
        </p:nvSpPr>
        <p:spPr>
          <a:xfrm>
            <a:off x="679768" y="4689515"/>
            <a:ext cx="5438140" cy="4443478"/>
          </a:xfrm>
        </p:spPr>
        <p:txBody>
          <a:bodyPr/>
          <a:lstStyle/>
          <a:p>
            <a:endParaRPr lang="ru-RU"/>
          </a:p>
        </p:txBody>
      </p:sp>
    </p:spTree>
    <p:extLst>
      <p:ext uri="{BB962C8B-B14F-4D97-AF65-F5344CB8AC3E}">
        <p14:creationId xmlns:p14="http://schemas.microsoft.com/office/powerpoint/2010/main" val="1078813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09538" y="750888"/>
            <a:ext cx="6578600" cy="3702050"/>
          </a:xfrm>
          <a:solidFill>
            <a:srgbClr val="729FCF"/>
          </a:solidFill>
          <a:ln w="25402">
            <a:solidFill>
              <a:srgbClr val="3465AF"/>
            </a:solidFill>
            <a:prstDash val="solid"/>
          </a:ln>
        </p:spPr>
      </p:sp>
      <p:sp>
        <p:nvSpPr>
          <p:cNvPr id="3" name="Заметки 2"/>
          <p:cNvSpPr txBox="1">
            <a:spLocks noGrp="1"/>
          </p:cNvSpPr>
          <p:nvPr>
            <p:ph type="body" sz="quarter" idx="1"/>
          </p:nvPr>
        </p:nvSpPr>
        <p:spPr>
          <a:xfrm>
            <a:off x="679768" y="4689515"/>
            <a:ext cx="5438140" cy="4443478"/>
          </a:xfrm>
        </p:spPr>
        <p:txBody>
          <a:bodyPr/>
          <a:lstStyle/>
          <a:p>
            <a:endParaRPr lang="ru-RU"/>
          </a:p>
        </p:txBody>
      </p:sp>
    </p:spTree>
    <p:extLst>
      <p:ext uri="{BB962C8B-B14F-4D97-AF65-F5344CB8AC3E}">
        <p14:creationId xmlns:p14="http://schemas.microsoft.com/office/powerpoint/2010/main" val="3263921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3320375" y="-12423775"/>
            <a:ext cx="46640750" cy="26236613"/>
          </a:xfrm>
          <a:solidFill>
            <a:srgbClr val="729FCF"/>
          </a:solidFill>
          <a:ln w="25402">
            <a:solidFill>
              <a:srgbClr val="3465AF"/>
            </a:solidFill>
            <a:prstDash val="solid"/>
          </a:ln>
        </p:spPr>
      </p:sp>
      <p:sp>
        <p:nvSpPr>
          <p:cNvPr id="3" name="Заметки 2"/>
          <p:cNvSpPr txBox="1">
            <a:spLocks noGrp="1"/>
          </p:cNvSpPr>
          <p:nvPr>
            <p:ph type="body" sz="quarter" idx="1"/>
          </p:nvPr>
        </p:nvSpPr>
        <p:spPr>
          <a:xfrm>
            <a:off x="685443" y="4343043"/>
            <a:ext cx="5483163" cy="4112276"/>
          </a:xfrm>
        </p:spPr>
        <p:txBody>
          <a:bodyPr/>
          <a:lstStyle/>
          <a:p>
            <a:endParaRPr lang="ru-RU"/>
          </a:p>
        </p:txBody>
      </p:sp>
    </p:spTree>
    <p:extLst>
      <p:ext uri="{BB962C8B-B14F-4D97-AF65-F5344CB8AC3E}">
        <p14:creationId xmlns:p14="http://schemas.microsoft.com/office/powerpoint/2010/main" val="4251249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3320375" y="-12423775"/>
            <a:ext cx="46640750" cy="26236613"/>
          </a:xfrm>
          <a:solidFill>
            <a:srgbClr val="729FCF"/>
          </a:solidFill>
          <a:ln w="25402">
            <a:solidFill>
              <a:srgbClr val="3465AF"/>
            </a:solidFill>
            <a:prstDash val="solid"/>
          </a:ln>
        </p:spPr>
      </p:sp>
      <p:sp>
        <p:nvSpPr>
          <p:cNvPr id="3" name="Заметки 2"/>
          <p:cNvSpPr txBox="1">
            <a:spLocks noGrp="1"/>
          </p:cNvSpPr>
          <p:nvPr>
            <p:ph type="body" sz="quarter" idx="1"/>
          </p:nvPr>
        </p:nvSpPr>
        <p:spPr>
          <a:xfrm>
            <a:off x="685443" y="4343043"/>
            <a:ext cx="5483163" cy="4112276"/>
          </a:xfrm>
        </p:spPr>
        <p:txBody>
          <a:bodyPr/>
          <a:lstStyle/>
          <a:p>
            <a:endParaRPr lang="ru-RU"/>
          </a:p>
        </p:txBody>
      </p:sp>
    </p:spTree>
    <p:extLst>
      <p:ext uri="{BB962C8B-B14F-4D97-AF65-F5344CB8AC3E}">
        <p14:creationId xmlns:p14="http://schemas.microsoft.com/office/powerpoint/2010/main" val="40513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DF2B120D-17B6-4CB1-A7B4-8100B636B2EF}" type="datetimeFigureOut">
              <a:rPr lang="ru-RU" smtClean="0"/>
              <a:pPr/>
              <a:t>02.11.2018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0812246-A6A6-4611-8A55-830038ABF289}" type="slidenum">
              <a:rPr lang="ru-RU" smtClean="0"/>
              <a:pPr/>
              <a:t>‹#›</a:t>
            </a:fld>
            <a:endParaRPr lang="ru-RU"/>
          </a:p>
        </p:txBody>
      </p:sp>
    </p:spTree>
    <p:extLst>
      <p:ext uri="{BB962C8B-B14F-4D97-AF65-F5344CB8AC3E}">
        <p14:creationId xmlns:p14="http://schemas.microsoft.com/office/powerpoint/2010/main" val="1566675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F2B120D-17B6-4CB1-A7B4-8100B636B2EF}" type="datetimeFigureOut">
              <a:rPr lang="ru-RU" smtClean="0"/>
              <a:pPr/>
              <a:t>02.11.2018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0812246-A6A6-4611-8A55-830038ABF289}" type="slidenum">
              <a:rPr lang="ru-RU" smtClean="0"/>
              <a:pPr/>
              <a:t>‹#›</a:t>
            </a:fld>
            <a:endParaRPr lang="ru-RU"/>
          </a:p>
        </p:txBody>
      </p:sp>
    </p:spTree>
    <p:extLst>
      <p:ext uri="{BB962C8B-B14F-4D97-AF65-F5344CB8AC3E}">
        <p14:creationId xmlns:p14="http://schemas.microsoft.com/office/powerpoint/2010/main" val="1675934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F2B120D-17B6-4CB1-A7B4-8100B636B2EF}" type="datetimeFigureOut">
              <a:rPr lang="ru-RU" smtClean="0"/>
              <a:pPr/>
              <a:t>02.11.2018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0812246-A6A6-4611-8A55-830038ABF289}" type="slidenum">
              <a:rPr lang="ru-RU" smtClean="0"/>
              <a:pPr/>
              <a:t>‹#›</a:t>
            </a:fld>
            <a:endParaRPr lang="ru-RU"/>
          </a:p>
        </p:txBody>
      </p:sp>
    </p:spTree>
    <p:extLst>
      <p:ext uri="{BB962C8B-B14F-4D97-AF65-F5344CB8AC3E}">
        <p14:creationId xmlns:p14="http://schemas.microsoft.com/office/powerpoint/2010/main" val="649083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F2B120D-17B6-4CB1-A7B4-8100B636B2EF}" type="datetimeFigureOut">
              <a:rPr lang="ru-RU" smtClean="0"/>
              <a:pPr/>
              <a:t>02.11.2018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0812246-A6A6-4611-8A55-830038ABF289}" type="slidenum">
              <a:rPr lang="ru-RU" smtClean="0"/>
              <a:pPr/>
              <a:t>‹#›</a:t>
            </a:fld>
            <a:endParaRPr lang="ru-RU"/>
          </a:p>
        </p:txBody>
      </p:sp>
    </p:spTree>
    <p:extLst>
      <p:ext uri="{BB962C8B-B14F-4D97-AF65-F5344CB8AC3E}">
        <p14:creationId xmlns:p14="http://schemas.microsoft.com/office/powerpoint/2010/main" val="667871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DF2B120D-17B6-4CB1-A7B4-8100B636B2EF}" type="datetimeFigureOut">
              <a:rPr lang="ru-RU" smtClean="0"/>
              <a:pPr/>
              <a:t>02.11.2018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0812246-A6A6-4611-8A55-830038ABF289}" type="slidenum">
              <a:rPr lang="ru-RU" smtClean="0"/>
              <a:pPr/>
              <a:t>‹#›</a:t>
            </a:fld>
            <a:endParaRPr lang="ru-RU"/>
          </a:p>
        </p:txBody>
      </p:sp>
    </p:spTree>
    <p:extLst>
      <p:ext uri="{BB962C8B-B14F-4D97-AF65-F5344CB8AC3E}">
        <p14:creationId xmlns:p14="http://schemas.microsoft.com/office/powerpoint/2010/main" val="1162449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DF2B120D-17B6-4CB1-A7B4-8100B636B2EF}" type="datetimeFigureOut">
              <a:rPr lang="ru-RU" smtClean="0"/>
              <a:pPr/>
              <a:t>02.11.2018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0812246-A6A6-4611-8A55-830038ABF289}" type="slidenum">
              <a:rPr lang="ru-RU" smtClean="0"/>
              <a:pPr/>
              <a:t>‹#›</a:t>
            </a:fld>
            <a:endParaRPr lang="ru-RU"/>
          </a:p>
        </p:txBody>
      </p:sp>
    </p:spTree>
    <p:extLst>
      <p:ext uri="{BB962C8B-B14F-4D97-AF65-F5344CB8AC3E}">
        <p14:creationId xmlns:p14="http://schemas.microsoft.com/office/powerpoint/2010/main" val="2186232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DF2B120D-17B6-4CB1-A7B4-8100B636B2EF}" type="datetimeFigureOut">
              <a:rPr lang="ru-RU" smtClean="0"/>
              <a:pPr/>
              <a:t>02.11.2018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0812246-A6A6-4611-8A55-830038ABF289}" type="slidenum">
              <a:rPr lang="ru-RU" smtClean="0"/>
              <a:pPr/>
              <a:t>‹#›</a:t>
            </a:fld>
            <a:endParaRPr lang="ru-RU"/>
          </a:p>
        </p:txBody>
      </p:sp>
    </p:spTree>
    <p:extLst>
      <p:ext uri="{BB962C8B-B14F-4D97-AF65-F5344CB8AC3E}">
        <p14:creationId xmlns:p14="http://schemas.microsoft.com/office/powerpoint/2010/main" val="3982371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DF2B120D-17B6-4CB1-A7B4-8100B636B2EF}" type="datetimeFigureOut">
              <a:rPr lang="ru-RU" smtClean="0"/>
              <a:pPr/>
              <a:t>02.11.2018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0812246-A6A6-4611-8A55-830038ABF289}" type="slidenum">
              <a:rPr lang="ru-RU" smtClean="0"/>
              <a:pPr/>
              <a:t>‹#›</a:t>
            </a:fld>
            <a:endParaRPr lang="ru-RU"/>
          </a:p>
        </p:txBody>
      </p:sp>
    </p:spTree>
    <p:extLst>
      <p:ext uri="{BB962C8B-B14F-4D97-AF65-F5344CB8AC3E}">
        <p14:creationId xmlns:p14="http://schemas.microsoft.com/office/powerpoint/2010/main" val="2825810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F2B120D-17B6-4CB1-A7B4-8100B636B2EF}" type="datetimeFigureOut">
              <a:rPr lang="ru-RU" smtClean="0"/>
              <a:pPr/>
              <a:t>02.11.2018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0812246-A6A6-4611-8A55-830038ABF289}" type="slidenum">
              <a:rPr lang="ru-RU" smtClean="0"/>
              <a:pPr/>
              <a:t>‹#›</a:t>
            </a:fld>
            <a:endParaRPr lang="ru-RU"/>
          </a:p>
        </p:txBody>
      </p:sp>
    </p:spTree>
    <p:extLst>
      <p:ext uri="{BB962C8B-B14F-4D97-AF65-F5344CB8AC3E}">
        <p14:creationId xmlns:p14="http://schemas.microsoft.com/office/powerpoint/2010/main" val="3380895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DF2B120D-17B6-4CB1-A7B4-8100B636B2EF}" type="datetimeFigureOut">
              <a:rPr lang="ru-RU" smtClean="0"/>
              <a:pPr/>
              <a:t>02.11.2018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0812246-A6A6-4611-8A55-830038ABF289}" type="slidenum">
              <a:rPr lang="ru-RU" smtClean="0"/>
              <a:pPr/>
              <a:t>‹#›</a:t>
            </a:fld>
            <a:endParaRPr lang="ru-RU"/>
          </a:p>
        </p:txBody>
      </p:sp>
    </p:spTree>
    <p:extLst>
      <p:ext uri="{BB962C8B-B14F-4D97-AF65-F5344CB8AC3E}">
        <p14:creationId xmlns:p14="http://schemas.microsoft.com/office/powerpoint/2010/main" val="1381185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DF2B120D-17B6-4CB1-A7B4-8100B636B2EF}" type="datetimeFigureOut">
              <a:rPr lang="ru-RU" smtClean="0"/>
              <a:pPr/>
              <a:t>02.11.2018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0812246-A6A6-4611-8A55-830038ABF289}" type="slidenum">
              <a:rPr lang="ru-RU" smtClean="0"/>
              <a:pPr/>
              <a:t>‹#›</a:t>
            </a:fld>
            <a:endParaRPr lang="ru-RU"/>
          </a:p>
        </p:txBody>
      </p:sp>
    </p:spTree>
    <p:extLst>
      <p:ext uri="{BB962C8B-B14F-4D97-AF65-F5344CB8AC3E}">
        <p14:creationId xmlns:p14="http://schemas.microsoft.com/office/powerpoint/2010/main" val="424112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2B120D-17B6-4CB1-A7B4-8100B636B2EF}" type="datetimeFigureOut">
              <a:rPr lang="ru-RU" smtClean="0"/>
              <a:pPr/>
              <a:t>02.11.2018</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812246-A6A6-4611-8A55-830038ABF289}" type="slidenum">
              <a:rPr lang="ru-RU" smtClean="0"/>
              <a:pPr/>
              <a:t>‹#›</a:t>
            </a:fld>
            <a:endParaRPr lang="ru-RU"/>
          </a:p>
        </p:txBody>
      </p:sp>
    </p:spTree>
    <p:extLst>
      <p:ext uri="{BB962C8B-B14F-4D97-AF65-F5344CB8AC3E}">
        <p14:creationId xmlns:p14="http://schemas.microsoft.com/office/powerpoint/2010/main" val="311219456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rosreestr.ru/site/"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t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38000"/>
            <a:lum/>
          </a:blip>
          <a:srcRect/>
          <a:tile tx="0" ty="0" sx="100000" sy="100000" flip="none" algn="tl"/>
        </a:blipFill>
        <a:effectLst/>
      </p:bgPr>
    </p:bg>
    <p:spTree>
      <p:nvGrpSpPr>
        <p:cNvPr id="1" name=""/>
        <p:cNvGrpSpPr/>
        <p:nvPr/>
      </p:nvGrpSpPr>
      <p:grpSpPr>
        <a:xfrm>
          <a:off x="0" y="0"/>
          <a:ext cx="0" cy="0"/>
          <a:chOff x="0" y="0"/>
          <a:chExt cx="0" cy="0"/>
        </a:xfrm>
      </p:grpSpPr>
      <p:sp>
        <p:nvSpPr>
          <p:cNvPr id="2" name="Text Box 2"/>
          <p:cNvSpPr/>
          <p:nvPr/>
        </p:nvSpPr>
        <p:spPr>
          <a:xfrm>
            <a:off x="355600" y="-372461"/>
            <a:ext cx="11661372" cy="194116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t" anchorCtr="1" compatLnSpc="1">
            <a:spAutoFit/>
          </a:bodyPr>
          <a:lstStyle/>
          <a:p>
            <a:pPr algn="ctr">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ru-RU" sz="3000" b="1" i="1" dirty="0">
              <a:solidFill>
                <a:srgbClr val="000000"/>
              </a:solidFill>
              <a:effectLst>
                <a:outerShdw dist="17962" dir="2700000">
                  <a:srgbClr val="000000"/>
                </a:outerShdw>
              </a:effectLst>
              <a:latin typeface="Times New Roman" pitchFamily="18"/>
              <a:ea typeface="Times New Roman" pitchFamily="18"/>
              <a:cs typeface="Times New Roman" pitchFamily="18"/>
            </a:endParaRPr>
          </a:p>
          <a:p>
            <a:pPr algn="ctr">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ru-RU" sz="3000" b="1" i="1" dirty="0">
                <a:solidFill>
                  <a:srgbClr val="9C5BCD"/>
                </a:solidFill>
                <a:effectLst>
                  <a:outerShdw dist="17962" dir="2700000">
                    <a:srgbClr val="000000"/>
                  </a:outerShdw>
                </a:effectLst>
                <a:latin typeface="Times New Roman" pitchFamily="18"/>
                <a:ea typeface="Times New Roman" pitchFamily="18"/>
                <a:cs typeface="Times New Roman" pitchFamily="18"/>
              </a:rPr>
              <a:t>ПРОБЛЕМНЫЕ ВОПРОСЫ НАСЛЕДОВАНИЯ И ОТЧУЖДЕНИЯ ЗЕМЕЛЬНЫХ УЧАСТКОВ И НАХОДЯЩИХСЯ НА НИХ ОБЪЕКТОВ НЕДВИЖИМОГО ИМУЩЕСТВА</a:t>
            </a:r>
          </a:p>
        </p:txBody>
      </p:sp>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7504" y="1486989"/>
            <a:ext cx="8826500" cy="5270500"/>
          </a:xfrm>
          <a:prstGeom prst="rect">
            <a:avLst/>
          </a:prstGeom>
        </p:spPr>
      </p:pic>
    </p:spTree>
    <p:extLst>
      <p:ext uri="{BB962C8B-B14F-4D97-AF65-F5344CB8AC3E}">
        <p14:creationId xmlns:p14="http://schemas.microsoft.com/office/powerpoint/2010/main" val="26736617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4000"/>
            <a:lum/>
          </a:blip>
          <a:srcRect/>
          <a:stretch>
            <a:fillRect/>
          </a:stretch>
        </a:blipFill>
        <a:effectLst/>
      </p:bgPr>
    </p:bg>
    <p:spTree>
      <p:nvGrpSpPr>
        <p:cNvPr id="1" name=""/>
        <p:cNvGrpSpPr/>
        <p:nvPr/>
      </p:nvGrpSpPr>
      <p:grpSpPr>
        <a:xfrm>
          <a:off x="0" y="0"/>
          <a:ext cx="0" cy="0"/>
          <a:chOff x="0" y="0"/>
          <a:chExt cx="0" cy="0"/>
        </a:xfrm>
      </p:grpSpPr>
      <p:sp>
        <p:nvSpPr>
          <p:cNvPr id="7" name="Скругленный прямоугольник 6"/>
          <p:cNvSpPr/>
          <p:nvPr/>
        </p:nvSpPr>
        <p:spPr>
          <a:xfrm>
            <a:off x="424714" y="173420"/>
            <a:ext cx="11485418" cy="6511159"/>
          </a:xfrm>
          <a:prstGeom prst="roundRect">
            <a:avLst/>
          </a:prstGeom>
          <a:gradFill>
            <a:gsLst>
              <a:gs pos="100000">
                <a:schemeClr val="accent5">
                  <a:lumMod val="75000"/>
                  <a:alpha val="10000"/>
                </a:schemeClr>
              </a:gs>
              <a:gs pos="100000">
                <a:srgbClr val="00CCFF"/>
              </a:gs>
              <a:gs pos="100000">
                <a:srgbClr val="45ED45"/>
              </a:gs>
            </a:gsLst>
          </a:gradFill>
          <a:ln>
            <a:solidFill>
              <a:srgbClr val="9C5BCD"/>
            </a:solidFill>
          </a:ln>
        </p:spPr>
        <p:style>
          <a:lnRef idx="1">
            <a:schemeClr val="accent6"/>
          </a:lnRef>
          <a:fillRef idx="2">
            <a:schemeClr val="accent6"/>
          </a:fillRef>
          <a:effectRef idx="1">
            <a:schemeClr val="accent6"/>
          </a:effectRef>
          <a:fontRef idx="minor">
            <a:schemeClr val="dk1"/>
          </a:fontRef>
        </p:style>
        <p:txBody>
          <a:bodyPr rtlCol="0" anchor="ctr"/>
          <a:lstStyle/>
          <a:p>
            <a:pPr algn="ctr" fontAlgn="base"/>
            <a:endParaRPr lang="ru-RU" sz="2300" b="1" dirty="0">
              <a:solidFill>
                <a:srgbClr val="0070C0"/>
              </a:solidFill>
            </a:endParaRPr>
          </a:p>
          <a:p>
            <a:pPr algn="ctr" fontAlgn="base"/>
            <a:endParaRPr lang="ru-RU" sz="2300" b="1" i="1" dirty="0">
              <a:solidFill>
                <a:srgbClr val="7030A0"/>
              </a:solidFill>
            </a:endParaRPr>
          </a:p>
          <a:p>
            <a:pPr algn="ctr" fontAlgn="base"/>
            <a:r>
              <a:rPr lang="ru-RU" sz="2300" b="1" i="1" dirty="0">
                <a:solidFill>
                  <a:srgbClr val="BC149C"/>
                </a:solidFill>
              </a:rPr>
              <a:t>Приказ Федеральной службы государственной регистрации, кадастра и картографии от 24 июля 2014 г. № П/349 “Об утверждении Правил ведения книг учета документов и дел правоустанавливающих документов при государственной регистрации прав на недвижимое имущество и сделок с ним”</a:t>
            </a:r>
          </a:p>
          <a:p>
            <a:pPr algn="ctr" fontAlgn="base"/>
            <a:endParaRPr lang="ru-RU" sz="2300" b="1" dirty="0">
              <a:solidFill>
                <a:srgbClr val="0070C0"/>
              </a:solidFill>
            </a:endParaRPr>
          </a:p>
          <a:p>
            <a:pPr algn="just" fontAlgn="base"/>
            <a:r>
              <a:rPr lang="ru-RU" sz="1900" dirty="0">
                <a:solidFill>
                  <a:schemeClr val="tx1"/>
                </a:solidFill>
                <a:latin typeface="Times New Roman" panose="02020603050405020304" pitchFamily="18" charset="0"/>
                <a:cs typeface="Times New Roman" panose="02020603050405020304" pitchFamily="18" charset="0"/>
              </a:rPr>
              <a:t>         </a:t>
            </a:r>
            <a:r>
              <a:rPr lang="ru-RU" dirty="0">
                <a:solidFill>
                  <a:schemeClr val="tx1"/>
                </a:solidFill>
                <a:latin typeface="Times New Roman" panose="02020603050405020304" pitchFamily="18" charset="0"/>
                <a:cs typeface="Times New Roman" panose="02020603050405020304" pitchFamily="18" charset="0"/>
              </a:rPr>
              <a:t>37.Если документы на государственную регистрацию прав были представлены в форме бумажных документов, в том дела, формируемый в бумажном виде, помещаются следующие документы:</a:t>
            </a:r>
          </a:p>
          <a:p>
            <a:pPr algn="just" fontAlgn="base"/>
            <a:r>
              <a:rPr lang="ru-RU" dirty="0">
                <a:solidFill>
                  <a:schemeClr val="tx1"/>
                </a:solidFill>
                <a:latin typeface="Times New Roman" panose="02020603050405020304" pitchFamily="18" charset="0"/>
                <a:cs typeface="Times New Roman" panose="02020603050405020304" pitchFamily="18" charset="0"/>
              </a:rPr>
              <a:t>заявления о государственной регистрации прав;</a:t>
            </a:r>
          </a:p>
          <a:p>
            <a:pPr algn="just" fontAlgn="base"/>
            <a:r>
              <a:rPr lang="ru-RU" dirty="0">
                <a:solidFill>
                  <a:schemeClr val="tx1"/>
                </a:solidFill>
                <a:latin typeface="Times New Roman" panose="02020603050405020304" pitchFamily="18" charset="0"/>
                <a:cs typeface="Times New Roman" panose="02020603050405020304" pitchFamily="18" charset="0"/>
              </a:rPr>
              <a:t>           правоустанавливающие документы - документы-основания для государственной регистрации наличия, возникновения, прекращения, перехода прав на недвижимое имущество и сделок с ним, ограничения (обременения) прав (например, договор, свидетельство о праве на наследство, решение суда, акт органа государственной власти, органа местного самоуправления, выписка из похозяйственной книги, справка о полном внесении паевого взноса, документы, подтверждающие права владения, пользования, распоряжения земельным участком);</a:t>
            </a:r>
          </a:p>
          <a:p>
            <a:pPr algn="just" fontAlgn="base"/>
            <a:r>
              <a:rPr lang="ru-RU" dirty="0">
                <a:solidFill>
                  <a:schemeClr val="tx1"/>
                </a:solidFill>
                <a:latin typeface="Times New Roman" panose="02020603050405020304" pitchFamily="18" charset="0"/>
                <a:cs typeface="Times New Roman" panose="02020603050405020304" pitchFamily="18" charset="0"/>
              </a:rPr>
              <a:t>          иные документы, составляемые заявителем (представляемым им лицом, если заявителем является представитель правообладателя, стороны (сторон) сделки) и (или) заверяемые (подписываемые) его личной подписью (которые отсутствуют в распоряжении иных уполномоченных органов или должностных лиц (нотариусов), в том числе оформленные в регистрирующем органе (не заверенные нотариально) отказы от права преимущественной покупки).</a:t>
            </a:r>
          </a:p>
          <a:p>
            <a:pPr algn="ctr" fontAlgn="base"/>
            <a:endParaRPr lang="ru-RU" dirty="0">
              <a:solidFill>
                <a:srgbClr val="00B050"/>
              </a:solidFill>
              <a:latin typeface="Times New Roman" panose="02020603050405020304" pitchFamily="18" charset="0"/>
              <a:cs typeface="Times New Roman" panose="02020603050405020304" pitchFamily="18" charset="0"/>
            </a:endParaRPr>
          </a:p>
        </p:txBody>
      </p:sp>
      <p:sp>
        <p:nvSpPr>
          <p:cNvPr id="2" name="Скругленный прямоугольник 1"/>
          <p:cNvSpPr/>
          <p:nvPr/>
        </p:nvSpPr>
        <p:spPr>
          <a:xfrm>
            <a:off x="785005" y="4303985"/>
            <a:ext cx="10723824" cy="236483"/>
          </a:xfrm>
          <a:prstGeom prst="roundRect">
            <a:avLst/>
          </a:prstGeom>
          <a:solidFill>
            <a:srgbClr val="00B05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10409043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t="-13000" b="-1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07682" y="739491"/>
            <a:ext cx="9812421" cy="5151857"/>
          </a:xfrm>
          <a:solidFill>
            <a:srgbClr val="FFFF00"/>
          </a:solidFill>
        </p:spPr>
        <p:txBody>
          <a:bodyPr>
            <a:normAutofit/>
          </a:bodyPr>
          <a:lstStyle/>
          <a:p>
            <a:pPr algn="ctr"/>
            <a:r>
              <a:rPr lang="ru-RU" sz="4800" i="1" dirty="0">
                <a:solidFill>
                  <a:srgbClr val="002060"/>
                </a:solidFill>
                <a:latin typeface="Arial" panose="020B0604020202020204" pitchFamily="34" charset="0"/>
                <a:cs typeface="Arial" panose="020B0604020202020204" pitchFamily="34" charset="0"/>
              </a:rPr>
              <a:t>Инструкция по получению выписки из единого реестра недвижимости «об объекте недвижимости»</a:t>
            </a:r>
          </a:p>
        </p:txBody>
      </p:sp>
    </p:spTree>
    <p:extLst>
      <p:ext uri="{BB962C8B-B14F-4D97-AF65-F5344CB8AC3E}">
        <p14:creationId xmlns:p14="http://schemas.microsoft.com/office/powerpoint/2010/main" val="207975661"/>
      </p:ext>
    </p:extLst>
  </p:cSld>
  <p:clrMapOvr>
    <a:masterClrMapping/>
  </p:clrMapOvr>
  <p:transition spd="slow">
    <p:comb/>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t="-13000" b="-1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0928" y="216977"/>
            <a:ext cx="10981841" cy="1115878"/>
          </a:xfrm>
          <a:solidFill>
            <a:srgbClr val="FFFF00"/>
          </a:solidFill>
        </p:spPr>
        <p:txBody>
          <a:bodyPr>
            <a:normAutofit fontScale="90000"/>
          </a:bodyPr>
          <a:lstStyle/>
          <a:p>
            <a:r>
              <a:rPr lang="ru-RU" dirty="0"/>
              <a:t>Заходим на сайт, желательно через </a:t>
            </a:r>
            <a:r>
              <a:rPr lang="en-US" b="1" dirty="0"/>
              <a:t>Mozilla Firefox</a:t>
            </a:r>
            <a:r>
              <a:rPr lang="ru-RU" b="1" dirty="0"/>
              <a:t> </a:t>
            </a:r>
            <a:r>
              <a:rPr lang="ru-RU" dirty="0"/>
              <a:t>по адресу: </a:t>
            </a:r>
            <a:r>
              <a:rPr lang="en-US" dirty="0">
                <a:hlinkClick r:id="rId3"/>
              </a:rPr>
              <a:t>https://rosreestr.ru/site/</a:t>
            </a:r>
            <a:endParaRPr lang="ru-RU" dirty="0"/>
          </a:p>
        </p:txBody>
      </p:sp>
      <p:pic>
        <p:nvPicPr>
          <p:cNvPr id="4" name="Объект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651401" y="1456842"/>
            <a:ext cx="9057928" cy="5163468"/>
          </a:xfrm>
        </p:spPr>
      </p:pic>
    </p:spTree>
    <p:extLst>
      <p:ext uri="{BB962C8B-B14F-4D97-AF65-F5344CB8AC3E}">
        <p14:creationId xmlns:p14="http://schemas.microsoft.com/office/powerpoint/2010/main" val="1678208506"/>
      </p:ext>
    </p:extLst>
  </p:cSld>
  <p:clrMapOvr>
    <a:masterClrMapping/>
  </p:clrMapOvr>
  <p:transition spd="slow">
    <p:comb/>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t="-13000" b="-13000"/>
          </a:stretch>
        </a:blipFill>
        <a:effectLst/>
      </p:bgPr>
    </p:bg>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38766" y="205287"/>
            <a:ext cx="8215002" cy="6416651"/>
          </a:xfrm>
        </p:spPr>
      </p:pic>
    </p:spTree>
    <p:extLst>
      <p:ext uri="{BB962C8B-B14F-4D97-AF65-F5344CB8AC3E}">
        <p14:creationId xmlns:p14="http://schemas.microsoft.com/office/powerpoint/2010/main" val="12261970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t="-13000" b="-13000"/>
          </a:stretch>
        </a:blip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4764" y="0"/>
            <a:ext cx="9762472" cy="6858000"/>
          </a:xfrm>
          <a:prstGeom prst="rect">
            <a:avLst/>
          </a:prstGeom>
        </p:spPr>
      </p:pic>
    </p:spTree>
    <p:extLst>
      <p:ext uri="{BB962C8B-B14F-4D97-AF65-F5344CB8AC3E}">
        <p14:creationId xmlns:p14="http://schemas.microsoft.com/office/powerpoint/2010/main" val="2349883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t="-13000" b="-13000"/>
          </a:stretch>
        </a:blip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4163" y="0"/>
            <a:ext cx="8603673" cy="6858000"/>
          </a:xfrm>
          <a:prstGeom prst="rect">
            <a:avLst/>
          </a:prstGeom>
        </p:spPr>
      </p:pic>
    </p:spTree>
    <p:extLst>
      <p:ext uri="{BB962C8B-B14F-4D97-AF65-F5344CB8AC3E}">
        <p14:creationId xmlns:p14="http://schemas.microsoft.com/office/powerpoint/2010/main" val="12658686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t="-13000" b="-13000"/>
          </a:stretch>
        </a:blipFill>
        <a:effectLst/>
      </p:bgPr>
    </p:bg>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64231" y="128206"/>
            <a:ext cx="6994422" cy="6591197"/>
          </a:xfrm>
        </p:spPr>
      </p:pic>
    </p:spTree>
    <p:extLst>
      <p:ext uri="{BB962C8B-B14F-4D97-AF65-F5344CB8AC3E}">
        <p14:creationId xmlns:p14="http://schemas.microsoft.com/office/powerpoint/2010/main" val="38772384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t="-13000" b="-13000"/>
          </a:stretch>
        </a:blipFill>
        <a:effectLst/>
      </p:bgPr>
    </p:bg>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96706" y="193729"/>
            <a:ext cx="6873520" cy="6664271"/>
          </a:xfrm>
        </p:spPr>
      </p:pic>
    </p:spTree>
    <p:extLst>
      <p:ext uri="{BB962C8B-B14F-4D97-AF65-F5344CB8AC3E}">
        <p14:creationId xmlns:p14="http://schemas.microsoft.com/office/powerpoint/2010/main" val="334209324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t="-13000" b="-13000"/>
          </a:stretch>
        </a:blipFill>
        <a:effectLst/>
      </p:bgPr>
    </p:bg>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60676" y="1825625"/>
            <a:ext cx="3470647" cy="4351338"/>
          </a:xfr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3300" y="0"/>
            <a:ext cx="7005400" cy="6858000"/>
          </a:xfrm>
          <a:prstGeom prst="rect">
            <a:avLst/>
          </a:prstGeom>
        </p:spPr>
      </p:pic>
    </p:spTree>
    <p:extLst>
      <p:ext uri="{BB962C8B-B14F-4D97-AF65-F5344CB8AC3E}">
        <p14:creationId xmlns:p14="http://schemas.microsoft.com/office/powerpoint/2010/main" val="258865049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t="-13000" b="-13000"/>
          </a:stretch>
        </a:blipFill>
        <a:effectLst/>
      </p:bgPr>
    </p:bg>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99283" y="108488"/>
            <a:ext cx="7277568" cy="6524060"/>
          </a:xfrm>
        </p:spPr>
      </p:pic>
    </p:spTree>
    <p:extLst>
      <p:ext uri="{BB962C8B-B14F-4D97-AF65-F5344CB8AC3E}">
        <p14:creationId xmlns:p14="http://schemas.microsoft.com/office/powerpoint/2010/main" val="135172665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6" name="Прямоугольник 5"/>
          <p:cNvSpPr/>
          <p:nvPr/>
        </p:nvSpPr>
        <p:spPr>
          <a:xfrm>
            <a:off x="448237" y="1066816"/>
            <a:ext cx="9998343" cy="5078313"/>
          </a:xfrm>
          <a:prstGeom prst="rect">
            <a:avLst/>
          </a:prstGeom>
          <a:noFill/>
        </p:spPr>
        <p:txBody>
          <a:bodyPr wrap="square" lIns="91440" tIns="45720" rIns="91440" bIns="45720">
            <a:spAutoFit/>
          </a:bodyPr>
          <a:lstStyle/>
          <a:p>
            <a:pPr algn="ctr"/>
            <a:r>
              <a:rPr lang="ru-RU" sz="5400" b="1" i="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Образцы свидетельств,</a:t>
            </a:r>
          </a:p>
          <a:p>
            <a:pPr algn="ctr"/>
            <a:r>
              <a:rPr lang="ru-RU" sz="5400" b="1" i="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удостоверяющих права на земельный участок до регистрации прав в </a:t>
            </a:r>
          </a:p>
          <a:p>
            <a:pPr algn="ctr"/>
            <a:r>
              <a:rPr lang="ru-RU" sz="5400" b="1" i="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государственном реестре недвижимости</a:t>
            </a:r>
          </a:p>
        </p:txBody>
      </p:sp>
    </p:spTree>
    <p:extLst>
      <p:ext uri="{BB962C8B-B14F-4D97-AF65-F5344CB8AC3E}">
        <p14:creationId xmlns:p14="http://schemas.microsoft.com/office/powerpoint/2010/main" val="72040650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t="-13000" b="-13000"/>
          </a:stretch>
        </a:blipFill>
        <a:effectLst/>
      </p:bgPr>
    </p:bg>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67965" y="1825625"/>
            <a:ext cx="3256069" cy="4351338"/>
          </a:xfr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2227" y="0"/>
            <a:ext cx="8693963" cy="6858000"/>
          </a:xfrm>
          <a:prstGeom prst="rect">
            <a:avLst/>
          </a:prstGeom>
        </p:spPr>
      </p:pic>
    </p:spTree>
    <p:extLst>
      <p:ext uri="{BB962C8B-B14F-4D97-AF65-F5344CB8AC3E}">
        <p14:creationId xmlns:p14="http://schemas.microsoft.com/office/powerpoint/2010/main" val="215764030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t="-13000" b="-13000"/>
          </a:stretch>
        </a:blipFill>
        <a:effectLst/>
      </p:bgPr>
    </p:bg>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72718" y="305877"/>
            <a:ext cx="6095523" cy="6165554"/>
          </a:xfrm>
        </p:spPr>
      </p:pic>
    </p:spTree>
    <p:extLst>
      <p:ext uri="{BB962C8B-B14F-4D97-AF65-F5344CB8AC3E}">
        <p14:creationId xmlns:p14="http://schemas.microsoft.com/office/powerpoint/2010/main" val="148802675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t="-13000" b="-13000"/>
          </a:stretch>
        </a:blipFill>
        <a:effectLst/>
      </p:bgPr>
    </p:bg>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31757" y="1144"/>
            <a:ext cx="7067226" cy="6856856"/>
          </a:xfrm>
        </p:spPr>
      </p:pic>
    </p:spTree>
    <p:extLst>
      <p:ext uri="{BB962C8B-B14F-4D97-AF65-F5344CB8AC3E}">
        <p14:creationId xmlns:p14="http://schemas.microsoft.com/office/powerpoint/2010/main" val="186055104"/>
      </p:ext>
    </p:extLst>
  </p:cSld>
  <p:clrMapOvr>
    <a:masterClrMapping/>
  </p:clrMapOvr>
  <p:transition spd="slow">
    <p:wheel spokes="1"/>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26224" y="801749"/>
            <a:ext cx="7507852" cy="520174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58556342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9567" y="108488"/>
            <a:ext cx="7698062" cy="6573187"/>
          </a:xfrm>
        </p:spPr>
      </p:pic>
    </p:spTree>
    <p:extLst>
      <p:ext uri="{BB962C8B-B14F-4D97-AF65-F5344CB8AC3E}">
        <p14:creationId xmlns:p14="http://schemas.microsoft.com/office/powerpoint/2010/main" val="267749150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8000"/>
            <a:lum/>
          </a:blip>
          <a:srcRect/>
          <a:stretch>
            <a:fillRect t="-14000" b="-14000"/>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467105" y="1935369"/>
            <a:ext cx="11257825" cy="2631490"/>
          </a:xfrm>
          <a:prstGeom prst="rect">
            <a:avLst/>
          </a:prstGeom>
          <a:noFill/>
        </p:spPr>
        <p:txBody>
          <a:bodyPr wrap="none" lIns="91440" tIns="45720" rIns="91440" bIns="45720">
            <a:spAutoFit/>
          </a:bodyPr>
          <a:lstStyle/>
          <a:p>
            <a:pPr algn="ctr"/>
            <a:r>
              <a:rPr lang="ru-RU" sz="5500" b="1" i="1" dirty="0">
                <a:ln w="6600">
                  <a:solidFill>
                    <a:schemeClr val="accent2"/>
                  </a:solidFill>
                  <a:prstDash val="solid"/>
                </a:ln>
                <a:solidFill>
                  <a:srgbClr val="FFFFFF"/>
                </a:solidFill>
                <a:effectLst>
                  <a:outerShdw dist="38100" dir="2700000" algn="tl" rotWithShape="0">
                    <a:schemeClr val="accent2"/>
                  </a:outerShdw>
                </a:effectLst>
              </a:rPr>
              <a:t>Тема: О возможности оформление</a:t>
            </a:r>
          </a:p>
          <a:p>
            <a:pPr algn="ctr"/>
            <a:r>
              <a:rPr lang="ru-RU" sz="5500" b="1" i="1" dirty="0">
                <a:ln w="6600">
                  <a:solidFill>
                    <a:schemeClr val="accent2"/>
                  </a:solidFill>
                  <a:prstDash val="solid"/>
                </a:ln>
                <a:solidFill>
                  <a:srgbClr val="FFFFFF"/>
                </a:solidFill>
                <a:effectLst>
                  <a:outerShdw dist="38100" dir="2700000" algn="tl" rotWithShape="0">
                    <a:schemeClr val="accent2"/>
                  </a:outerShdw>
                </a:effectLst>
              </a:rPr>
              <a:t>наследства на земельный участок</a:t>
            </a:r>
          </a:p>
          <a:p>
            <a:pPr algn="ctr"/>
            <a:r>
              <a:rPr lang="ru-RU" sz="5500" b="1" i="1" dirty="0">
                <a:ln w="6600">
                  <a:solidFill>
                    <a:schemeClr val="accent2"/>
                  </a:solidFill>
                  <a:prstDash val="solid"/>
                </a:ln>
                <a:solidFill>
                  <a:srgbClr val="FFFFFF"/>
                </a:solidFill>
                <a:effectLst>
                  <a:outerShdw dist="38100" dir="2700000" algn="tl" rotWithShape="0">
                    <a:schemeClr val="accent2"/>
                  </a:outerShdw>
                </a:effectLst>
              </a:rPr>
              <a:t>без кадастрового учета </a:t>
            </a:r>
          </a:p>
        </p:txBody>
      </p:sp>
    </p:spTree>
    <p:extLst>
      <p:ext uri="{BB962C8B-B14F-4D97-AF65-F5344CB8AC3E}">
        <p14:creationId xmlns:p14="http://schemas.microsoft.com/office/powerpoint/2010/main" val="22257245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8000"/>
            <a:lum/>
          </a:blip>
          <a:srcRect/>
          <a:stretch>
            <a:fillRect t="-14000" b="-14000"/>
          </a:stretch>
        </a:blip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0625" y="195260"/>
            <a:ext cx="5768973" cy="64032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Скругленный прямоугольник 2"/>
          <p:cNvSpPr/>
          <p:nvPr/>
        </p:nvSpPr>
        <p:spPr>
          <a:xfrm>
            <a:off x="2932386" y="3941379"/>
            <a:ext cx="5722883" cy="630621"/>
          </a:xfrm>
          <a:prstGeom prst="roundRect">
            <a:avLst/>
          </a:prstGeom>
          <a:solidFill>
            <a:srgbClr val="45ED4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7186633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alphaModFix amt="98000"/>
          </a:blip>
          <a:tile tx="0" ty="0" sx="100000" sy="100000" flip="none" algn="tl"/>
        </a:blipFill>
        <a:effectLst/>
      </p:bgPr>
    </p:bg>
    <p:spTree>
      <p:nvGrpSpPr>
        <p:cNvPr id="1" name=""/>
        <p:cNvGrpSpPr/>
        <p:nvPr/>
      </p:nvGrpSpPr>
      <p:grpSpPr>
        <a:xfrm>
          <a:off x="0" y="0"/>
          <a:ext cx="0" cy="0"/>
          <a:chOff x="0" y="0"/>
          <a:chExt cx="0" cy="0"/>
        </a:xfrm>
      </p:grpSpPr>
      <p:sp>
        <p:nvSpPr>
          <p:cNvPr id="3" name="Прямоугольник 2"/>
          <p:cNvSpPr/>
          <p:nvPr/>
        </p:nvSpPr>
        <p:spPr>
          <a:xfrm>
            <a:off x="535578" y="785839"/>
            <a:ext cx="10646228" cy="630942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ru-RU" sz="5000" b="1" i="1" u="sng" dirty="0">
                <a:solidFill>
                  <a:srgbClr val="7030A0"/>
                </a:solidFill>
              </a:rPr>
              <a:t>Основания для регистрации </a:t>
            </a:r>
          </a:p>
          <a:p>
            <a:pPr algn="ctr"/>
            <a:r>
              <a:rPr lang="ru-RU" sz="5000" b="1" i="1" u="sng" dirty="0">
                <a:solidFill>
                  <a:srgbClr val="7030A0"/>
                </a:solidFill>
              </a:rPr>
              <a:t>прав на земельный участок </a:t>
            </a:r>
          </a:p>
          <a:p>
            <a:pPr algn="ctr"/>
            <a:r>
              <a:rPr lang="ru-RU" sz="5000" b="1" i="1" u="sng" dirty="0">
                <a:solidFill>
                  <a:srgbClr val="7030A0"/>
                </a:solidFill>
              </a:rPr>
              <a:t>в рамках </a:t>
            </a:r>
          </a:p>
          <a:p>
            <a:pPr algn="ctr"/>
            <a:r>
              <a:rPr lang="ru-RU" sz="5000" b="1" i="1" u="sng" dirty="0">
                <a:solidFill>
                  <a:srgbClr val="7030A0"/>
                </a:solidFill>
              </a:rPr>
              <a:t>Федерального закона </a:t>
            </a:r>
          </a:p>
          <a:p>
            <a:pPr algn="ctr"/>
            <a:r>
              <a:rPr lang="ru-RU" sz="5000" b="1" i="1" u="sng" dirty="0">
                <a:solidFill>
                  <a:srgbClr val="7030A0"/>
                </a:solidFill>
              </a:rPr>
              <a:t>"О государственной регистрации недвижимости" </a:t>
            </a:r>
          </a:p>
          <a:p>
            <a:pPr algn="ctr"/>
            <a:r>
              <a:rPr lang="ru-RU" sz="5000" b="1" i="1" u="sng" dirty="0">
                <a:solidFill>
                  <a:srgbClr val="7030A0"/>
                </a:solidFill>
              </a:rPr>
              <a:t>от 13.07.2015 N 218-ФЗ</a:t>
            </a:r>
          </a:p>
          <a:p>
            <a:pPr algn="ctr"/>
            <a:endParaRPr lang="ru-RU" sz="5400" b="1" cap="none" spc="0" dirty="0">
              <a:ln/>
              <a:solidFill>
                <a:schemeClr val="accent3"/>
              </a:solidFill>
              <a:effectLst/>
            </a:endParaRPr>
          </a:p>
        </p:txBody>
      </p:sp>
    </p:spTree>
    <p:extLst>
      <p:ext uri="{BB962C8B-B14F-4D97-AF65-F5344CB8AC3E}">
        <p14:creationId xmlns:p14="http://schemas.microsoft.com/office/powerpoint/2010/main" val="245466552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alphaModFix amt="98000"/>
          </a:blip>
          <a:tile tx="0" ty="0" sx="100000" sy="100000" flip="none" algn="tl"/>
        </a:blipFill>
        <a:effectLst/>
      </p:bgPr>
    </p:bg>
    <p:spTree>
      <p:nvGrpSpPr>
        <p:cNvPr id="1" name=""/>
        <p:cNvGrpSpPr/>
        <p:nvPr/>
      </p:nvGrpSpPr>
      <p:grpSpPr>
        <a:xfrm>
          <a:off x="0" y="0"/>
          <a:ext cx="0" cy="0"/>
          <a:chOff x="0" y="0"/>
          <a:chExt cx="0" cy="0"/>
        </a:xfrm>
      </p:grpSpPr>
      <p:sp>
        <p:nvSpPr>
          <p:cNvPr id="2" name="Прямоугольник 1"/>
          <p:cNvSpPr/>
          <p:nvPr/>
        </p:nvSpPr>
        <p:spPr>
          <a:xfrm>
            <a:off x="170482" y="0"/>
            <a:ext cx="11898847" cy="7063472"/>
          </a:xfrm>
          <a:prstGeom prst="rect">
            <a:avLst/>
          </a:prstGeom>
        </p:spPr>
        <p:txBody>
          <a:bodyPr wrap="square">
            <a:spAutoFit/>
          </a:bodyPr>
          <a:lstStyle/>
          <a:p>
            <a:pPr algn="ctr"/>
            <a:endParaRPr lang="ru-RU" sz="2300" b="1" i="1" u="sng" dirty="0">
              <a:solidFill>
                <a:srgbClr val="7030A0"/>
              </a:solidFill>
            </a:endParaRPr>
          </a:p>
          <a:p>
            <a:pPr algn="ctr"/>
            <a:r>
              <a:rPr lang="ru-RU" sz="2300" b="1" i="1" u="sng" dirty="0">
                <a:solidFill>
                  <a:srgbClr val="7030A0"/>
                </a:solidFill>
              </a:rPr>
              <a:t>Федеральный закон "О государственной регистрации недвижимости" </a:t>
            </a:r>
          </a:p>
          <a:p>
            <a:pPr algn="ctr"/>
            <a:r>
              <a:rPr lang="ru-RU" sz="2300" b="1" i="1" u="sng" dirty="0">
                <a:solidFill>
                  <a:srgbClr val="7030A0"/>
                </a:solidFill>
              </a:rPr>
              <a:t>от 13.07.2015 N 218-ФЗ</a:t>
            </a:r>
          </a:p>
          <a:p>
            <a:pPr algn="ctr"/>
            <a:r>
              <a:rPr lang="ru-RU" sz="1700" b="1" i="1" dirty="0">
                <a:solidFill>
                  <a:srgbClr val="0070C0"/>
                </a:solidFill>
                <a:latin typeface="Arial" panose="020B0604020202020204" pitchFamily="34" charset="0"/>
              </a:rPr>
              <a:t>Статья 49. Особенности осуществления государственной регистрации права собственности гражданина на земельный участок, предоставленный для ведения личного подсобного, дачного хозяйства, огородничества, садоводства, индивидуального гаражного или индивидуального жилищного строительства</a:t>
            </a:r>
            <a:endParaRPr lang="ru-RU" sz="1700" b="1" dirty="0">
              <a:solidFill>
                <a:srgbClr val="0070C0"/>
              </a:solidFill>
              <a:latin typeface="Arial" panose="020B0604020202020204" pitchFamily="34" charset="0"/>
            </a:endParaRPr>
          </a:p>
          <a:p>
            <a:pPr algn="just"/>
            <a:r>
              <a:rPr lang="ru-RU" sz="1400" b="1" dirty="0">
                <a:solidFill>
                  <a:srgbClr val="000000"/>
                </a:solidFill>
                <a:latin typeface="Arial" panose="020B0604020202020204" pitchFamily="34" charset="0"/>
              </a:rPr>
              <a:t>      </a:t>
            </a:r>
            <a:r>
              <a:rPr lang="ru-RU" sz="1600" b="1" dirty="0">
                <a:solidFill>
                  <a:srgbClr val="000000"/>
                </a:solidFill>
                <a:latin typeface="Arial" panose="020B0604020202020204" pitchFamily="34" charset="0"/>
              </a:rPr>
              <a:t>1. Государственная регистрация права собственности гражданина на земельный участок, предоставленный до дня введения в действие Земельного кодекса Российской Федерации для ведения личного подсобного, дачного хозяйства, огородничества, садоводства, индивидуального гаражного или индивидуального жилищного строительства на праве собственности, пожизненного наследуемого владения или постоянного (бессрочного) пользования либо если в акте, свидетельстве или другом документе, устанавливающих или удостоверяющих право гражданина на указанный земельный участок, не указано право, на котором предоставлен указанный земельный участок, или невозможно определить вид этого права, осуществляется на основании следующих документов:</a:t>
            </a:r>
          </a:p>
          <a:p>
            <a:pPr algn="just"/>
            <a:r>
              <a:rPr lang="ru-RU" sz="1600" b="1" dirty="0">
                <a:solidFill>
                  <a:srgbClr val="000000"/>
                </a:solidFill>
                <a:latin typeface="Arial" panose="020B0604020202020204" pitchFamily="34" charset="0"/>
              </a:rPr>
              <a:t>       1) акт о предоставлении такому гражданину указанного земельного участка, изданный органом государственной власти или органом местного самоуправления в пределах его компетенции и в порядке, которые установлены законодательством, действовавшим в месте издания данного акта на момент его издания;</a:t>
            </a:r>
          </a:p>
          <a:p>
            <a:pPr algn="just"/>
            <a:r>
              <a:rPr lang="ru-RU" sz="1600" b="1" dirty="0">
                <a:solidFill>
                  <a:srgbClr val="000000"/>
                </a:solidFill>
                <a:latin typeface="Arial" panose="020B0604020202020204" pitchFamily="34" charset="0"/>
              </a:rPr>
              <a:t>      2) акт (свидетельство) о праве такого гражданина на указанный земельный участок, выданный уполномоченным органом государственной власти в порядке, установленном законодательством, действовавшим в месте издания данного акта на момент его издания;</a:t>
            </a:r>
          </a:p>
          <a:p>
            <a:pPr algn="just"/>
            <a:r>
              <a:rPr lang="ru-RU" sz="1600" b="1" dirty="0">
                <a:solidFill>
                  <a:srgbClr val="000000"/>
                </a:solidFill>
                <a:latin typeface="Arial" panose="020B0604020202020204" pitchFamily="34" charset="0"/>
              </a:rPr>
              <a:t>     3) выдаваемая органом местного самоуправления выписка из похозяйственной книги о наличии у такого гражданина права на указанный земельный участок (в случае, если этот земельный участок предоставлен для ведения личного подсобного хозяйства);</a:t>
            </a:r>
          </a:p>
          <a:p>
            <a:pPr algn="just"/>
            <a:r>
              <a:rPr lang="ru-RU" sz="1600" b="1" dirty="0">
                <a:solidFill>
                  <a:srgbClr val="000000"/>
                </a:solidFill>
                <a:latin typeface="Arial" panose="020B0604020202020204" pitchFamily="34" charset="0"/>
              </a:rPr>
              <a:t>     4) иной документ, устанавливающий или удостоверяющий право такого гражданина на указанный земельный участок.</a:t>
            </a:r>
          </a:p>
        </p:txBody>
      </p:sp>
    </p:spTree>
    <p:extLst>
      <p:ext uri="{BB962C8B-B14F-4D97-AF65-F5344CB8AC3E}">
        <p14:creationId xmlns:p14="http://schemas.microsoft.com/office/powerpoint/2010/main" val="320039798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Прямоугольник 1"/>
          <p:cNvSpPr/>
          <p:nvPr/>
        </p:nvSpPr>
        <p:spPr>
          <a:xfrm>
            <a:off x="115064" y="124691"/>
            <a:ext cx="11898847" cy="6694140"/>
          </a:xfrm>
          <a:prstGeom prst="rect">
            <a:avLst/>
          </a:prstGeom>
        </p:spPr>
        <p:txBody>
          <a:bodyPr wrap="square">
            <a:spAutoFit/>
          </a:bodyPr>
          <a:lstStyle/>
          <a:p>
            <a:pPr algn="ctr"/>
            <a:r>
              <a:rPr lang="ru-RU" sz="1500" b="1" i="1" u="sng" dirty="0">
                <a:solidFill>
                  <a:srgbClr val="7030A0"/>
                </a:solidFill>
              </a:rPr>
              <a:t>Федеральный закон "О государственной регистрации недвижимости" </a:t>
            </a:r>
          </a:p>
          <a:p>
            <a:pPr algn="ctr"/>
            <a:r>
              <a:rPr lang="ru-RU" sz="1500" b="1" i="1" u="sng" dirty="0">
                <a:solidFill>
                  <a:srgbClr val="7030A0"/>
                </a:solidFill>
              </a:rPr>
              <a:t>от 13.07.2015 N 218-ФЗ</a:t>
            </a:r>
          </a:p>
          <a:p>
            <a:pPr algn="ctr"/>
            <a:r>
              <a:rPr lang="ru-RU" sz="1900" b="1" i="1" dirty="0">
                <a:solidFill>
                  <a:srgbClr val="0070C0"/>
                </a:solidFill>
                <a:latin typeface="Arial" panose="020B0604020202020204" pitchFamily="34" charset="0"/>
              </a:rPr>
              <a:t>Статья 49. Особенности осуществления государственной регистрации права собственности гражданина на земельный участок, предоставленный для ведения личного подсобного, дачного хозяйства, огородничества, садоводства, индивидуального гаражного или индивидуального жилищного строительства</a:t>
            </a:r>
            <a:endParaRPr lang="ru-RU" sz="1900" b="1" dirty="0">
              <a:solidFill>
                <a:srgbClr val="0070C0"/>
              </a:solidFill>
              <a:latin typeface="Arial" panose="020B0604020202020204" pitchFamily="34" charset="0"/>
            </a:endParaRPr>
          </a:p>
          <a:p>
            <a:pPr algn="just"/>
            <a:r>
              <a:rPr lang="ru-RU" sz="1900" b="1" dirty="0">
                <a:solidFill>
                  <a:srgbClr val="000000"/>
                </a:solidFill>
                <a:latin typeface="Arial" panose="020B0604020202020204" pitchFamily="34" charset="0"/>
              </a:rPr>
              <a:t>2. Государственная регистрация права собственности гражданина на указанный в части 1 настоящей статьи земельный участок в случае, если к такому гражданину перешло в порядке наследования или по иным основаниям право собственности на расположенное на этом земельном участке здание (строение) или сооружение, осуществляется в соответствии с положениями настоящей статьи. При этом вместо документа, устанавливающего или удостоверяющего право такого гражданина на этот земельный участок, в качестве основания осуществления государственной регистрации права собственности такого гражданина на этот земельный участок могут быть представлены следующие документы:</a:t>
            </a:r>
          </a:p>
          <a:p>
            <a:pPr algn="just"/>
            <a:r>
              <a:rPr lang="ru-RU" sz="1900" b="1" dirty="0">
                <a:solidFill>
                  <a:srgbClr val="000000"/>
                </a:solidFill>
                <a:latin typeface="Arial" panose="020B0604020202020204" pitchFamily="34" charset="0"/>
              </a:rPr>
              <a:t>1) свидетельство о праве на наследство либо иной документ, устанавливающий или удостоверяющий право собственности такого гражданина на указанное здание (строение) или сооружение;</a:t>
            </a:r>
          </a:p>
          <a:p>
            <a:pPr algn="just"/>
            <a:r>
              <a:rPr lang="ru-RU" sz="1900" b="1" dirty="0">
                <a:solidFill>
                  <a:srgbClr val="000000"/>
                </a:solidFill>
                <a:latin typeface="Arial" panose="020B0604020202020204" pitchFamily="34" charset="0"/>
              </a:rPr>
              <a:t>2) один из документов, предусмотренных частью 1 настоящей статьи и устанавливающих или удостоверяющих право гражданина - любого прежнего собственника указанного здания (строения) или сооружения на этот земельный участок.</a:t>
            </a:r>
          </a:p>
          <a:p>
            <a:pPr algn="just"/>
            <a:r>
              <a:rPr lang="ru-RU" sz="1900" b="1" dirty="0">
                <a:solidFill>
                  <a:srgbClr val="000000"/>
                </a:solidFill>
                <a:latin typeface="Arial" panose="020B0604020202020204" pitchFamily="34" charset="0"/>
              </a:rPr>
              <a:t>3. Представление предусмотренных пунктом 1 части 2 настоящей статьи документов не требуется в случае, если право собственности гражданина на указанное здание (строение) или сооружение зарегистрировано в Едином государственном реестре недвижимости.</a:t>
            </a:r>
          </a:p>
        </p:txBody>
      </p:sp>
      <p:sp>
        <p:nvSpPr>
          <p:cNvPr id="3" name="Прямоугольник: скругленные углы 2">
            <a:extLst>
              <a:ext uri="{FF2B5EF4-FFF2-40B4-BE49-F238E27FC236}">
                <a16:creationId xmlns:a16="http://schemas.microsoft.com/office/drawing/2014/main" id="{A9F3098C-CACC-4D5C-B1CC-EDC354F1C164}"/>
              </a:ext>
            </a:extLst>
          </p:cNvPr>
          <p:cNvSpPr/>
          <p:nvPr/>
        </p:nvSpPr>
        <p:spPr>
          <a:xfrm>
            <a:off x="115064" y="4140679"/>
            <a:ext cx="11806642" cy="810883"/>
          </a:xfrm>
          <a:prstGeom prst="roundRect">
            <a:avLst/>
          </a:prstGeom>
          <a:solidFill>
            <a:srgbClr val="45ED45">
              <a:alpha val="3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68242895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pic>
        <p:nvPicPr>
          <p:cNvPr id="2" name="Picture 1">
            <a:extLst/>
          </p:cNvPr>
          <p:cNvPicPr>
            <a:picLocks noChangeAspect="1"/>
          </p:cNvPicPr>
          <p:nvPr/>
        </p:nvPicPr>
        <p:blipFill>
          <a:blip r:embed="rId4" cstate="print">
            <a:lum/>
            <a:alphaModFix/>
          </a:blip>
          <a:srcRect/>
          <a:stretch>
            <a:fillRect/>
          </a:stretch>
        </p:blipFill>
        <p:spPr>
          <a:xfrm>
            <a:off x="1805160" y="333362"/>
            <a:ext cx="4003563" cy="536399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3" name="Picture 2">
            <a:extLst/>
          </p:cNvPr>
          <p:cNvPicPr>
            <a:picLocks noChangeAspect="1"/>
          </p:cNvPicPr>
          <p:nvPr/>
        </p:nvPicPr>
        <p:blipFill>
          <a:blip r:embed="rId5" cstate="print">
            <a:lum/>
            <a:alphaModFix/>
          </a:blip>
          <a:srcRect/>
          <a:stretch>
            <a:fillRect/>
          </a:stretch>
        </p:blipFill>
        <p:spPr>
          <a:xfrm>
            <a:off x="5951644" y="333363"/>
            <a:ext cx="3960723" cy="544499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Text Box 3"/>
          <p:cNvSpPr/>
          <p:nvPr/>
        </p:nvSpPr>
        <p:spPr>
          <a:xfrm>
            <a:off x="367862" y="5719349"/>
            <a:ext cx="11824138" cy="163339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0" compatLnSpc="1">
            <a:spAutoFit/>
          </a:bodyPr>
          <a:lstStyle/>
          <a:p>
            <a:pPr algn="ctr">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ru-RU" sz="2000" b="1" u="sng" dirty="0">
                <a:latin typeface="Times New Roman" pitchFamily="18"/>
                <a:ea typeface="Times New Roman" pitchFamily="18"/>
                <a:cs typeface="Times New Roman" pitchFamily="18"/>
              </a:rPr>
              <a:t>Постановление Совмина РСФСР №493 от 17.09.1991г</a:t>
            </a:r>
          </a:p>
          <a:p>
            <a:pPr algn="ctr">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ru-RU" sz="2000" i="1" dirty="0">
                <a:latin typeface="Times New Roman" pitchFamily="18"/>
                <a:ea typeface="Times New Roman" pitchFamily="18"/>
                <a:cs typeface="Times New Roman" pitchFamily="18"/>
              </a:rPr>
              <a:t>Настоящий акт, утвержденный указанным постановлением Совмина, является одним из самых первых документов, подтверждающих право собственности на земельные участки.</a:t>
            </a:r>
          </a:p>
          <a:p>
            <a:pPr>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ru-RU" sz="4000" b="1" u="sng" dirty="0">
              <a:latin typeface="Times New Roman" pitchFamily="18"/>
              <a:ea typeface="Times New Roman" pitchFamily="18"/>
              <a:cs typeface="Times New Roman" pitchFamily="18"/>
            </a:endParaRPr>
          </a:p>
        </p:txBody>
      </p:sp>
    </p:spTree>
    <p:extLst>
      <p:ext uri="{BB962C8B-B14F-4D97-AF65-F5344CB8AC3E}">
        <p14:creationId xmlns:p14="http://schemas.microsoft.com/office/powerpoint/2010/main" val="51000358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8000"/>
            <a:lum/>
          </a:blip>
          <a:srcRect/>
          <a:stretch>
            <a:fillRect t="-13000" b="-13000"/>
          </a:stretch>
        </a:blipFill>
        <a:effectLst/>
      </p:bgPr>
    </p:bg>
    <p:spTree>
      <p:nvGrpSpPr>
        <p:cNvPr id="1" name=""/>
        <p:cNvGrpSpPr/>
        <p:nvPr/>
      </p:nvGrpSpPr>
      <p:grpSpPr>
        <a:xfrm>
          <a:off x="0" y="0"/>
          <a:ext cx="0" cy="0"/>
          <a:chOff x="0" y="0"/>
          <a:chExt cx="0" cy="0"/>
        </a:xfrm>
      </p:grpSpPr>
      <p:sp>
        <p:nvSpPr>
          <p:cNvPr id="5" name="Прямоугольник 4"/>
          <p:cNvSpPr/>
          <p:nvPr/>
        </p:nvSpPr>
        <p:spPr>
          <a:xfrm>
            <a:off x="605246" y="302359"/>
            <a:ext cx="9845040" cy="6555641"/>
          </a:xfrm>
          <a:prstGeom prst="rect">
            <a:avLst/>
          </a:prstGeom>
        </p:spPr>
        <p:txBody>
          <a:bodyPr wrap="square">
            <a:spAutoFit/>
          </a:bodyPr>
          <a:lstStyle/>
          <a:p>
            <a:pPr algn="ctr"/>
            <a:r>
              <a:rPr lang="ru-RU" sz="6000" b="1" i="1" dirty="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rPr>
              <a:t>Несовпадение площади земельного участка </a:t>
            </a:r>
          </a:p>
          <a:p>
            <a:pPr algn="ctr"/>
            <a:r>
              <a:rPr lang="ru-RU" sz="6000" b="1" i="1" dirty="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rPr>
              <a:t>в правоустанавливающем документе и в выписки из</a:t>
            </a:r>
          </a:p>
          <a:p>
            <a:pPr algn="ctr"/>
            <a:r>
              <a:rPr lang="ru-RU" sz="6000" b="1" i="1" dirty="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rPr>
              <a:t> единого государственного реестра недвижимости – не причина отказа</a:t>
            </a:r>
          </a:p>
        </p:txBody>
      </p:sp>
    </p:spTree>
    <p:extLst>
      <p:ext uri="{BB962C8B-B14F-4D97-AF65-F5344CB8AC3E}">
        <p14:creationId xmlns:p14="http://schemas.microsoft.com/office/powerpoint/2010/main" val="26408653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8000"/>
            <a:lum/>
          </a:blip>
          <a:srcRect/>
          <a:stretch>
            <a:fillRect t="-13000" b="-13000"/>
          </a:stretch>
        </a:blipFill>
        <a:effectLst/>
      </p:bgPr>
    </p:bg>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33450" y="533400"/>
            <a:ext cx="10344149" cy="5818584"/>
          </a:xfrm>
        </p:spPr>
      </p:pic>
    </p:spTree>
    <p:extLst>
      <p:ext uri="{BB962C8B-B14F-4D97-AF65-F5344CB8AC3E}">
        <p14:creationId xmlns:p14="http://schemas.microsoft.com/office/powerpoint/2010/main" val="13500826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8000"/>
            <a:lum/>
          </a:blip>
          <a:srcRect/>
          <a:stretch>
            <a:fillRect t="-40000" b="-40000"/>
          </a:stretch>
        </a:blipFill>
        <a:effectLst/>
      </p:bgPr>
    </p:bg>
    <p:spTree>
      <p:nvGrpSpPr>
        <p:cNvPr id="1" name=""/>
        <p:cNvGrpSpPr/>
        <p:nvPr/>
      </p:nvGrpSpPr>
      <p:grpSpPr>
        <a:xfrm>
          <a:off x="0" y="0"/>
          <a:ext cx="0" cy="0"/>
          <a:chOff x="0" y="0"/>
          <a:chExt cx="0" cy="0"/>
        </a:xfrm>
      </p:grpSpPr>
      <p:sp>
        <p:nvSpPr>
          <p:cNvPr id="6" name="Горизонтальный свиток 5"/>
          <p:cNvSpPr/>
          <p:nvPr/>
        </p:nvSpPr>
        <p:spPr>
          <a:xfrm>
            <a:off x="721217" y="154547"/>
            <a:ext cx="11088710" cy="2671780"/>
          </a:xfrm>
          <a:prstGeom prst="horizont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sz="2800" b="1" dirty="0">
              <a:solidFill>
                <a:srgbClr val="7030A0"/>
              </a:solidFill>
              <a:latin typeface="Times New Roman" panose="02020603050405020304" pitchFamily="18" charset="0"/>
            </a:endParaRPr>
          </a:p>
          <a:p>
            <a:pPr algn="ctr"/>
            <a:r>
              <a:rPr lang="ru-RU" sz="2400" b="1" i="1" u="sng" dirty="0">
                <a:solidFill>
                  <a:srgbClr val="7030A0"/>
                </a:solidFill>
              </a:rPr>
              <a:t>Федеральный закон "О государственной регистрации недвижимости" </a:t>
            </a:r>
          </a:p>
          <a:p>
            <a:pPr algn="ctr"/>
            <a:r>
              <a:rPr lang="ru-RU" sz="2400" b="1" i="1" u="sng" dirty="0">
                <a:solidFill>
                  <a:srgbClr val="7030A0"/>
                </a:solidFill>
              </a:rPr>
              <a:t>от 13.07.2015 N 218-ФЗ</a:t>
            </a:r>
          </a:p>
          <a:p>
            <a:pPr algn="ctr"/>
            <a:r>
              <a:rPr lang="ru-RU" sz="2500" b="1" u="sng" dirty="0">
                <a:solidFill>
                  <a:schemeClr val="tx1"/>
                </a:solidFill>
              </a:rPr>
              <a:t>Статья 26. Основания и сроки приостановления осуществления государственного кадастрового учета и (или) государственной регистрации прав по решению государственного регистратора прав</a:t>
            </a:r>
            <a:endParaRPr lang="ru-RU" sz="2500" b="1" dirty="0">
              <a:solidFill>
                <a:srgbClr val="7030A0"/>
              </a:solidFill>
            </a:endParaRPr>
          </a:p>
          <a:p>
            <a:pPr algn="ctr"/>
            <a:endParaRPr lang="ru-RU" sz="2000" b="1" dirty="0">
              <a:solidFill>
                <a:schemeClr val="tx1"/>
              </a:solidFill>
            </a:endParaRPr>
          </a:p>
        </p:txBody>
      </p:sp>
      <p:sp>
        <p:nvSpPr>
          <p:cNvPr id="8" name="Rectangle 3"/>
          <p:cNvSpPr>
            <a:spLocks noChangeArrowheads="1"/>
          </p:cNvSpPr>
          <p:nvPr/>
        </p:nvSpPr>
        <p:spPr bwMode="auto">
          <a:xfrm>
            <a:off x="1163783" y="2672227"/>
            <a:ext cx="10346542" cy="398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429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altLang="ru-RU" sz="23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п.32</a:t>
            </a:r>
            <a:r>
              <a:rPr lang="ru-RU" altLang="ru-RU" sz="2300" dirty="0">
                <a:solidFill>
                  <a:srgbClr val="333333"/>
                </a:solidFill>
                <a:latin typeface="Times New Roman" panose="02020603050405020304" pitchFamily="18" charset="0"/>
                <a:cs typeface="Times New Roman" panose="02020603050405020304" pitchFamily="18" charset="0"/>
              </a:rPr>
              <a:t>.</a:t>
            </a:r>
            <a:r>
              <a:rPr kumimoji="0" lang="ru-RU" altLang="ru-RU" sz="23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в результате государственного кадастрового учета в связи с уточнением сведений о площади земельного участка такая площадь, определенная с учетом установленных в соответствии с федеральным законом требований, будет больше площади, сведения о которой относительно этого земельного участка содержатся в Едином государственном реестре недвижимости, на величину более чем предельный минимальный размер земельного участка, установленный в соответствии с федеральным </a:t>
            </a:r>
            <a:r>
              <a:rPr kumimoji="0" lang="ru-RU" altLang="ru-RU" sz="23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законом</a:t>
            </a:r>
            <a:r>
              <a:rPr kumimoji="0" lang="ru-RU" altLang="ru-RU" sz="23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для земель соответствующего целевого назначения и разрешенного использования, или, если такой размер не установлен, на величину более чем десять процентов площади, сведения о которой относительно этого земельного участка содержатся в Едином государственном реестре недвижимости;</a:t>
            </a:r>
            <a:r>
              <a:rPr kumimoji="0" lang="ru-RU" altLang="ru-RU" sz="23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38272247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705395" y="1621861"/>
            <a:ext cx="10515600" cy="4093428"/>
          </a:xfrm>
          <a:prstGeom prst="rect">
            <a:avLst/>
          </a:prstGeom>
          <a:noFill/>
        </p:spPr>
        <p:txBody>
          <a:bodyPr wrap="square" lIns="91440" tIns="45720" rIns="91440" bIns="45720">
            <a:spAutoFit/>
          </a:bodyPr>
          <a:lstStyle/>
          <a:p>
            <a:pPr algn="ctr"/>
            <a:r>
              <a:rPr lang="ru-RU" sz="6500" b="1" i="1" cap="none" spc="0" dirty="0">
                <a:ln w="13462">
                  <a:solidFill>
                    <a:schemeClr val="bg1"/>
                  </a:solidFill>
                  <a:prstDash val="solid"/>
                </a:ln>
                <a:solidFill>
                  <a:schemeClr val="accent1">
                    <a:lumMod val="20000"/>
                    <a:lumOff val="80000"/>
                  </a:schemeClr>
                </a:solidFill>
                <a:effectLst>
                  <a:outerShdw dist="38100" dir="2700000" algn="bl" rotWithShape="0">
                    <a:schemeClr val="accent5"/>
                  </a:outerShdw>
                </a:effectLst>
              </a:rPr>
              <a:t>Границы земельного участка не установлены.</a:t>
            </a:r>
          </a:p>
          <a:p>
            <a:pPr algn="ctr"/>
            <a:r>
              <a:rPr lang="ru-RU" sz="6500" b="1" i="1" dirty="0">
                <a:ln w="13462">
                  <a:solidFill>
                    <a:schemeClr val="bg1"/>
                  </a:solidFill>
                  <a:prstDash val="solid"/>
                </a:ln>
                <a:solidFill>
                  <a:schemeClr val="accent1">
                    <a:lumMod val="20000"/>
                    <a:lumOff val="80000"/>
                  </a:schemeClr>
                </a:solidFill>
                <a:effectLst>
                  <a:outerShdw dist="38100" dir="2700000" algn="bl" rotWithShape="0">
                    <a:schemeClr val="accent5"/>
                  </a:outerShdw>
                </a:effectLst>
              </a:rPr>
              <a:t>Можно ли удостоверять договор?</a:t>
            </a:r>
            <a:endParaRPr lang="ru-RU" sz="6500" b="1" i="1" cap="none" spc="0" dirty="0">
              <a:ln w="13462">
                <a:solidFill>
                  <a:schemeClr val="bg1"/>
                </a:solidFill>
                <a:prstDash val="solid"/>
              </a:ln>
              <a:solidFill>
                <a:schemeClr val="accent1">
                  <a:lumMod val="20000"/>
                  <a:lumOff val="80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26876076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0300" y="295016"/>
            <a:ext cx="4617411" cy="63978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4720" y="279400"/>
            <a:ext cx="4656180" cy="6388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8544205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alphaModFix amt="98000"/>
          </a:blip>
          <a:tile tx="0" ty="0" sx="100000" sy="100000" flip="none" algn="tl"/>
        </a:blipFill>
        <a:effectLst/>
      </p:bgPr>
    </p:bg>
    <p:spTree>
      <p:nvGrpSpPr>
        <p:cNvPr id="1" name=""/>
        <p:cNvGrpSpPr/>
        <p:nvPr/>
      </p:nvGrpSpPr>
      <p:grpSpPr>
        <a:xfrm>
          <a:off x="0" y="0"/>
          <a:ext cx="0" cy="0"/>
          <a:chOff x="0" y="0"/>
          <a:chExt cx="0" cy="0"/>
        </a:xfrm>
      </p:grpSpPr>
      <p:sp>
        <p:nvSpPr>
          <p:cNvPr id="3" name="Прямоугольник 2"/>
          <p:cNvSpPr/>
          <p:nvPr/>
        </p:nvSpPr>
        <p:spPr>
          <a:xfrm>
            <a:off x="1828800" y="1452044"/>
            <a:ext cx="9627326" cy="3785652"/>
          </a:xfrm>
          <a:prstGeom prst="rect">
            <a:avLst/>
          </a:prstGeom>
        </p:spPr>
        <p:txBody>
          <a:bodyPr wrap="square">
            <a:spAutoFit/>
          </a:bodyPr>
          <a:lstStyle/>
          <a:p>
            <a:pPr algn="ctr"/>
            <a:r>
              <a:rPr lang="ru-RU" sz="6000" b="1" dirty="0">
                <a:ln w="9525">
                  <a:solidFill>
                    <a:schemeClr val="bg1"/>
                  </a:solidFill>
                  <a:prstDash val="solid"/>
                </a:ln>
                <a:solidFill>
                  <a:srgbClr val="BC149C"/>
                </a:solidFill>
                <a:effectLst>
                  <a:outerShdw blurRad="12700" dist="38100" dir="2700000" algn="tl" rotWithShape="0">
                    <a:schemeClr val="accent5">
                      <a:lumMod val="60000"/>
                      <a:lumOff val="40000"/>
                    </a:schemeClr>
                  </a:outerShdw>
                </a:effectLst>
              </a:rPr>
              <a:t>Что означает статус</a:t>
            </a:r>
          </a:p>
          <a:p>
            <a:pPr algn="ctr"/>
            <a:r>
              <a:rPr lang="ru-RU" sz="6000" b="1" dirty="0">
                <a:ln w="9525">
                  <a:solidFill>
                    <a:schemeClr val="bg1"/>
                  </a:solidFill>
                  <a:prstDash val="solid"/>
                </a:ln>
                <a:solidFill>
                  <a:schemeClr val="accent6"/>
                </a:solidFill>
                <a:effectLst>
                  <a:outerShdw blurRad="12700" dist="38100" dir="2700000" algn="tl" rotWithShape="0">
                    <a:schemeClr val="accent5">
                      <a:lumMod val="60000"/>
                      <a:lumOff val="40000"/>
                    </a:schemeClr>
                  </a:outerShdw>
                </a:effectLst>
              </a:rPr>
              <a:t> </a:t>
            </a:r>
            <a:r>
              <a:rPr lang="ru-RU" sz="6000" b="1" dirty="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rPr>
              <a:t>«Актуальные незасвидетельствованные» </a:t>
            </a:r>
          </a:p>
          <a:p>
            <a:pPr algn="ctr"/>
            <a:r>
              <a:rPr lang="ru-RU" sz="6000" b="1" dirty="0">
                <a:ln w="9525">
                  <a:solidFill>
                    <a:schemeClr val="bg1"/>
                  </a:solidFill>
                  <a:prstDash val="solid"/>
                </a:ln>
                <a:solidFill>
                  <a:srgbClr val="BC149C"/>
                </a:solidFill>
                <a:effectLst>
                  <a:outerShdw blurRad="12700" dist="38100" dir="2700000" algn="tl" rotWithShape="0">
                    <a:schemeClr val="accent5">
                      <a:lumMod val="60000"/>
                      <a:lumOff val="40000"/>
                    </a:schemeClr>
                  </a:outerShdw>
                </a:effectLst>
              </a:rPr>
              <a:t>и </a:t>
            </a:r>
            <a:r>
              <a:rPr lang="ru-RU" sz="6000" b="1" dirty="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rPr>
              <a:t>«Архивные» </a:t>
            </a:r>
            <a:r>
              <a:rPr lang="ru-RU" sz="6000" b="1" dirty="0">
                <a:ln w="9525">
                  <a:solidFill>
                    <a:schemeClr val="bg1"/>
                  </a:solidFill>
                  <a:prstDash val="solid"/>
                </a:ln>
                <a:solidFill>
                  <a:srgbClr val="BC149C"/>
                </a:solidFill>
                <a:effectLst>
                  <a:outerShdw blurRad="12700" dist="38100" dir="2700000" algn="tl" rotWithShape="0">
                    <a:schemeClr val="accent5">
                      <a:lumMod val="60000"/>
                      <a:lumOff val="40000"/>
                    </a:schemeClr>
                  </a:outerShdw>
                </a:effectLst>
              </a:rPr>
              <a:t>?</a:t>
            </a:r>
          </a:p>
        </p:txBody>
      </p:sp>
    </p:spTree>
    <p:extLst>
      <p:ext uri="{BB962C8B-B14F-4D97-AF65-F5344CB8AC3E}">
        <p14:creationId xmlns:p14="http://schemas.microsoft.com/office/powerpoint/2010/main" val="29761719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a:alphaModFix amt="98000"/>
          </a:blip>
          <a:tile tx="0" ty="0" sx="100000" sy="100000" flip="none" algn="tl"/>
        </a:blipFill>
        <a:effectLst/>
      </p:bgPr>
    </p:bg>
    <p:spTree>
      <p:nvGrpSpPr>
        <p:cNvPr id="1" name=""/>
        <p:cNvGrpSpPr/>
        <p:nvPr/>
      </p:nvGrpSpPr>
      <p:grpSpPr>
        <a:xfrm>
          <a:off x="0" y="0"/>
          <a:ext cx="0" cy="0"/>
          <a:chOff x="0" y="0"/>
          <a:chExt cx="0" cy="0"/>
        </a:xfrm>
      </p:grpSpPr>
      <p:pic>
        <p:nvPicPr>
          <p:cNvPr id="6" name="Рисунок 5" descr="Изображение выглядит как снимок экрана&#10;&#10;Описание создано с очень высокой степенью достоверности">
            <a:extLst>
              <a:ext uri="{FF2B5EF4-FFF2-40B4-BE49-F238E27FC236}">
                <a16:creationId xmlns:a16="http://schemas.microsoft.com/office/drawing/2014/main" id="{6E7ED0E3-A32E-4EA4-9F28-AE7F91DFF4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208" y="1142622"/>
            <a:ext cx="5811520" cy="4496178"/>
          </a:xfrm>
          <a:prstGeom prst="rect">
            <a:avLst/>
          </a:prstGeom>
        </p:spPr>
      </p:pic>
      <p:pic>
        <p:nvPicPr>
          <p:cNvPr id="8" name="Рисунок 7" descr="Изображение выглядит как снимок экрана&#10;&#10;Описание создано с очень высокой степенью достоверности">
            <a:extLst>
              <a:ext uri="{FF2B5EF4-FFF2-40B4-BE49-F238E27FC236}">
                <a16:creationId xmlns:a16="http://schemas.microsoft.com/office/drawing/2014/main" id="{231E6B29-40EE-4894-838B-A65B850602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360" y="1142622"/>
            <a:ext cx="5811520" cy="4278598"/>
          </a:xfrm>
          <a:prstGeom prst="rect">
            <a:avLst/>
          </a:prstGeom>
        </p:spPr>
      </p:pic>
      <p:sp>
        <p:nvSpPr>
          <p:cNvPr id="9" name="Скругленный прямоугольник 4">
            <a:extLst>
              <a:ext uri="{FF2B5EF4-FFF2-40B4-BE49-F238E27FC236}">
                <a16:creationId xmlns:a16="http://schemas.microsoft.com/office/drawing/2014/main" id="{D9047B5B-A76D-4570-B9FD-60EBECFBC6B4}"/>
              </a:ext>
            </a:extLst>
          </p:cNvPr>
          <p:cNvSpPr/>
          <p:nvPr/>
        </p:nvSpPr>
        <p:spPr>
          <a:xfrm>
            <a:off x="3423967" y="4908429"/>
            <a:ext cx="2398863" cy="181155"/>
          </a:xfrm>
          <a:prstGeom prst="roundRect">
            <a:avLst/>
          </a:prstGeom>
          <a:solidFill>
            <a:srgbClr val="00B05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кругленный прямоугольник 4">
            <a:extLst>
              <a:ext uri="{FF2B5EF4-FFF2-40B4-BE49-F238E27FC236}">
                <a16:creationId xmlns:a16="http://schemas.microsoft.com/office/drawing/2014/main" id="{9DCC0FC0-5380-4C07-98DB-E1EEC8C5FFB9}"/>
              </a:ext>
            </a:extLst>
          </p:cNvPr>
          <p:cNvSpPr/>
          <p:nvPr/>
        </p:nvSpPr>
        <p:spPr>
          <a:xfrm>
            <a:off x="8324491" y="4615133"/>
            <a:ext cx="2386641" cy="181154"/>
          </a:xfrm>
          <a:prstGeom prst="roundRect">
            <a:avLst/>
          </a:prstGeom>
          <a:solidFill>
            <a:srgbClr val="00B05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3639312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8000"/>
            <a:lum/>
          </a:blip>
          <a:srcRect/>
          <a:stretch>
            <a:fillRect t="-17000" b="-17000"/>
          </a:stretch>
        </a:blipFill>
        <a:effectLst/>
      </p:bgPr>
    </p:bg>
    <p:spTree>
      <p:nvGrpSpPr>
        <p:cNvPr id="1" name=""/>
        <p:cNvGrpSpPr/>
        <p:nvPr/>
      </p:nvGrpSpPr>
      <p:grpSpPr>
        <a:xfrm>
          <a:off x="0" y="0"/>
          <a:ext cx="0" cy="0"/>
          <a:chOff x="0" y="0"/>
          <a:chExt cx="0" cy="0"/>
        </a:xfrm>
      </p:grpSpPr>
      <p:sp>
        <p:nvSpPr>
          <p:cNvPr id="4" name="Блок-схема: знак завершения 3"/>
          <p:cNvSpPr/>
          <p:nvPr/>
        </p:nvSpPr>
        <p:spPr>
          <a:xfrm>
            <a:off x="736600" y="190500"/>
            <a:ext cx="11076459" cy="1514732"/>
          </a:xfrm>
          <a:prstGeom prst="flowChartTerminator">
            <a:avLst/>
          </a:prstGeom>
        </p:spPr>
        <p:style>
          <a:lnRef idx="0">
            <a:schemeClr val="accent6"/>
          </a:lnRef>
          <a:fillRef idx="3">
            <a:schemeClr val="accent6"/>
          </a:fillRef>
          <a:effectRef idx="3">
            <a:schemeClr val="accent6"/>
          </a:effectRef>
          <a:fontRef idx="minor">
            <a:schemeClr val="lt1"/>
          </a:fontRef>
        </p:style>
        <p:txBody>
          <a:bodyPr rtlCol="0" anchor="ctr"/>
          <a:lstStyle/>
          <a:p>
            <a:pPr lvl="0" algn="ctr" eaLnBrk="0" fontAlgn="base" hangingPunct="0">
              <a:spcBef>
                <a:spcPct val="0"/>
              </a:spcBef>
              <a:spcAft>
                <a:spcPct val="0"/>
              </a:spcAft>
            </a:pPr>
            <a:br>
              <a:rPr lang="ru-RU" altLang="ru-RU" sz="2400" dirty="0">
                <a:solidFill>
                  <a:schemeClr val="bg1"/>
                </a:solidFill>
              </a:rPr>
            </a:br>
            <a:r>
              <a:rPr lang="ru-RU" altLang="ru-RU" sz="2400" b="1" i="1" u="sng" dirty="0">
                <a:solidFill>
                  <a:schemeClr val="bg1"/>
                </a:solidFill>
              </a:rPr>
              <a:t>МИНИСТЕРСТВО ЭКОНОМИЧЕСКОГО РАЗВИТИЯ РОССИЙСКОЙ ФЕДЕРАЦИИ </a:t>
            </a:r>
          </a:p>
          <a:p>
            <a:pPr lvl="0" algn="ctr" eaLnBrk="0" fontAlgn="base" hangingPunct="0">
              <a:spcBef>
                <a:spcPct val="0"/>
              </a:spcBef>
              <a:spcAft>
                <a:spcPct val="0"/>
              </a:spcAft>
            </a:pPr>
            <a:r>
              <a:rPr lang="ru-RU" altLang="ru-RU" sz="2400" b="1" i="1" u="sng" dirty="0">
                <a:solidFill>
                  <a:schemeClr val="bg1"/>
                </a:solidFill>
              </a:rPr>
              <a:t>ПРИКАЗ</a:t>
            </a:r>
          </a:p>
          <a:p>
            <a:pPr lvl="0" algn="ctr" eaLnBrk="0" fontAlgn="base" hangingPunct="0">
              <a:spcBef>
                <a:spcPct val="0"/>
              </a:spcBef>
              <a:spcAft>
                <a:spcPct val="0"/>
              </a:spcAft>
            </a:pPr>
            <a:r>
              <a:rPr lang="ru-RU" altLang="ru-RU" sz="2400" b="1" i="1" u="sng" dirty="0">
                <a:solidFill>
                  <a:schemeClr val="bg1"/>
                </a:solidFill>
              </a:rPr>
              <a:t>от 16 декабря 2015 г. N 943 </a:t>
            </a:r>
          </a:p>
          <a:p>
            <a:pPr lvl="0" algn="ctr" eaLnBrk="0" fontAlgn="base" hangingPunct="0">
              <a:spcBef>
                <a:spcPct val="0"/>
              </a:spcBef>
              <a:spcAft>
                <a:spcPct val="0"/>
              </a:spcAft>
            </a:pPr>
            <a:endParaRPr lang="ru-RU" altLang="ru-RU" sz="2400" dirty="0">
              <a:solidFill>
                <a:schemeClr val="bg1"/>
              </a:solidFill>
            </a:endParaRPr>
          </a:p>
        </p:txBody>
      </p:sp>
      <p:sp>
        <p:nvSpPr>
          <p:cNvPr id="6" name="Блок-схема: альтернативный процесс 5"/>
          <p:cNvSpPr/>
          <p:nvPr/>
        </p:nvSpPr>
        <p:spPr>
          <a:xfrm>
            <a:off x="974035" y="1908313"/>
            <a:ext cx="10535478" cy="4759187"/>
          </a:xfrm>
          <a:prstGeom prst="flowChartAlternateProcess">
            <a:avLst/>
          </a:prstGeom>
          <a:blipFill>
            <a:blip r:embed="rId3">
              <a:alphaModFix amt="98000"/>
            </a:blip>
            <a:tile tx="0" ty="0" sx="100000" sy="100000" flip="none" algn="tl"/>
          </a:blipFill>
          <a:ln>
            <a:solidFill>
              <a:schemeClr val="accent2">
                <a:lumMod val="60000"/>
                <a:lumOff val="4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lvl="0" indent="342900" eaLnBrk="0" fontAlgn="base" hangingPunct="0">
              <a:spcBef>
                <a:spcPct val="0"/>
              </a:spcBef>
              <a:spcAft>
                <a:spcPct val="0"/>
              </a:spcAft>
            </a:pPr>
            <a:endParaRPr lang="ru-RU" altLang="ru-RU" sz="2500" b="1" i="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ru-RU" sz="2500" dirty="0">
                <a:solidFill>
                  <a:srgbClr val="7030A0"/>
                </a:solidFill>
              </a:rPr>
              <a:t>179. В случае несовпадения сведений ЕГРП и государственного кадастра недвижимости об объекте недвижимости по отдельным характеристикам сведения о таком объекте недвижимости включаются в раздел ЕГРН, открываемый на соответствующий объект недвижимости, по следующим правилам:</a:t>
            </a:r>
          </a:p>
          <a:p>
            <a:pPr indent="342900" eaLnBrk="0" fontAlgn="base" hangingPunct="0">
              <a:spcBef>
                <a:spcPct val="0"/>
              </a:spcBef>
              <a:spcAft>
                <a:spcPct val="0"/>
              </a:spcAft>
            </a:pPr>
            <a:r>
              <a:rPr lang="ru-RU" altLang="ru-RU" sz="2500" b="1" i="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2)……</a:t>
            </a:r>
            <a:r>
              <a:rPr lang="ru-RU" sz="2500" dirty="0">
                <a:solidFill>
                  <a:srgbClr val="7030A0"/>
                </a:solidFill>
              </a:rPr>
              <a:t>сведениям о характеристиках объекта недвижимости, которые внесены в государственный кадастр недвижимости и в отношении которых в ЕГРП не вносились изменения в связи с необходимостью соблюдения установленных законодательством Российской Федерации требований для их изменения и отсутствии такого подтверждения, присваивается статус </a:t>
            </a:r>
            <a:r>
              <a:rPr lang="ru-RU" sz="2500" dirty="0">
                <a:solidFill>
                  <a:srgbClr val="7030A0"/>
                </a:solidFill>
                <a:highlight>
                  <a:srgbClr val="00FF00"/>
                </a:highlight>
              </a:rPr>
              <a:t>"актуальные незасвидетельствованные".</a:t>
            </a:r>
          </a:p>
          <a:p>
            <a:pPr lvl="0" indent="342900" eaLnBrk="0" fontAlgn="base" hangingPunct="0">
              <a:spcBef>
                <a:spcPct val="0"/>
              </a:spcBef>
              <a:spcAft>
                <a:spcPct val="0"/>
              </a:spcAft>
            </a:pPr>
            <a:endParaRPr lang="ru-RU" altLang="ru-RU" sz="2800"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438294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9000"/>
            <a:duotone>
              <a:prstClr val="black"/>
              <a:schemeClr val="accent6">
                <a:tint val="45000"/>
                <a:satMod val="400000"/>
              </a:schemeClr>
            </a:duotone>
            <a:lum/>
          </a:blip>
          <a:srcRect/>
          <a:tile tx="0" ty="0" sx="100000" sy="100000" flip="none" algn="tl"/>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511649" y="3054435"/>
            <a:ext cx="11215777" cy="5115464"/>
          </a:xfrm>
        </p:spPr>
        <p:txBody>
          <a:bodyPr>
            <a:noAutofit/>
          </a:bodyPr>
          <a:lstStyle/>
          <a:p>
            <a:pPr marL="0" indent="0" algn="just">
              <a:buNone/>
            </a:pPr>
            <a:r>
              <a:rPr lang="ru-RU" sz="3200" b="1" dirty="0">
                <a:latin typeface="Times New Roman" pitchFamily="18" charset="0"/>
                <a:cs typeface="Times New Roman" pitchFamily="18" charset="0"/>
              </a:rPr>
              <a:t> </a:t>
            </a:r>
            <a:r>
              <a:rPr lang="ru-RU" sz="3200" dirty="0">
                <a:latin typeface="Times New Roman" pitchFamily="18" charset="0"/>
                <a:cs typeface="Times New Roman" pitchFamily="18" charset="0"/>
              </a:rPr>
              <a:t>п.3. Орган регистрации прав в соответствии с установленными правилами ведения Единого государственного реестра недвижимости также снимает с государственного кадастрового учета земельный участок, учтенный в установленном законодательством Российской Федерации порядке до 1 марта 2008 года, в случае, если сведения о правообладателях таких участков отсутствуют в Едином государственном реестре недвижимости.</a:t>
            </a:r>
          </a:p>
          <a:p>
            <a:pPr algn="just"/>
            <a:endParaRPr lang="ru-RU" sz="1200" dirty="0"/>
          </a:p>
        </p:txBody>
      </p:sp>
      <p:sp>
        <p:nvSpPr>
          <p:cNvPr id="6" name="Горизонтальный свиток 5"/>
          <p:cNvSpPr/>
          <p:nvPr/>
        </p:nvSpPr>
        <p:spPr>
          <a:xfrm>
            <a:off x="320841" y="160421"/>
            <a:ext cx="11389895" cy="3048000"/>
          </a:xfrm>
          <a:prstGeom prst="horizontalScroll">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sz="2400" b="1" dirty="0">
              <a:solidFill>
                <a:srgbClr val="7030A0"/>
              </a:solidFill>
              <a:latin typeface="Times New Roman" panose="02020603050405020304" pitchFamily="18" charset="0"/>
            </a:endParaRPr>
          </a:p>
          <a:p>
            <a:pPr algn="ctr"/>
            <a:endParaRPr lang="ru-RU" sz="2400" b="1" i="1" u="sng" dirty="0">
              <a:solidFill>
                <a:srgbClr val="7030A0"/>
              </a:solidFill>
            </a:endParaRPr>
          </a:p>
          <a:p>
            <a:pPr algn="ctr"/>
            <a:endParaRPr lang="ru-RU" sz="2400" b="1" i="1" u="sng" dirty="0">
              <a:solidFill>
                <a:srgbClr val="7030A0"/>
              </a:solidFill>
            </a:endParaRPr>
          </a:p>
          <a:p>
            <a:pPr algn="ctr"/>
            <a:r>
              <a:rPr lang="ru-RU" sz="2400" b="1" i="1" u="sng" dirty="0">
                <a:solidFill>
                  <a:srgbClr val="7030A0"/>
                </a:solidFill>
              </a:rPr>
              <a:t>Федеральный закон "О государственной регистрации недвижимости" </a:t>
            </a:r>
          </a:p>
          <a:p>
            <a:pPr algn="ctr"/>
            <a:r>
              <a:rPr lang="ru-RU" sz="2400" b="1" i="1" u="sng" dirty="0">
                <a:solidFill>
                  <a:srgbClr val="7030A0"/>
                </a:solidFill>
              </a:rPr>
              <a:t>от 13.07.2015 N 218-ФЗ</a:t>
            </a:r>
          </a:p>
          <a:p>
            <a:pPr algn="ctr"/>
            <a:r>
              <a:rPr lang="ru-RU" sz="2400" b="1" i="1" u="sng" dirty="0">
                <a:solidFill>
                  <a:schemeClr val="tx1"/>
                </a:solidFill>
              </a:rPr>
              <a:t>Статья 70. Особенность осуществления государственного кадастрового учета и государственной регистрации прав на объекты недвижимости в отдельных случаях</a:t>
            </a:r>
          </a:p>
          <a:p>
            <a:pPr algn="ctr"/>
            <a:endParaRPr lang="ru-RU" sz="2400" b="1" i="1" u="sng" dirty="0">
              <a:solidFill>
                <a:srgbClr val="FF0000"/>
              </a:solidFill>
            </a:endParaRPr>
          </a:p>
          <a:p>
            <a:pPr algn="ctr"/>
            <a:endParaRPr lang="ru-RU" sz="2400" b="1" dirty="0">
              <a:solidFill>
                <a:srgbClr val="7030A0"/>
              </a:solidFill>
            </a:endParaRPr>
          </a:p>
          <a:p>
            <a:pPr algn="ctr"/>
            <a:endParaRPr lang="ru-RU" sz="2000" b="1" dirty="0">
              <a:solidFill>
                <a:schemeClr val="tx1"/>
              </a:solidFill>
            </a:endParaRPr>
          </a:p>
        </p:txBody>
      </p:sp>
    </p:spTree>
    <p:extLst>
      <p:ext uri="{BB962C8B-B14F-4D97-AF65-F5344CB8AC3E}">
        <p14:creationId xmlns:p14="http://schemas.microsoft.com/office/powerpoint/2010/main" val="183279446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t="-13000" b="-13000"/>
          </a:stretch>
        </a:blipFill>
        <a:effectLst/>
      </p:bgPr>
    </p:bg>
    <p:spTree>
      <p:nvGrpSpPr>
        <p:cNvPr id="1" name=""/>
        <p:cNvGrpSpPr/>
        <p:nvPr/>
      </p:nvGrpSpPr>
      <p:grpSpPr>
        <a:xfrm>
          <a:off x="0" y="0"/>
          <a:ext cx="0" cy="0"/>
          <a:chOff x="0" y="0"/>
          <a:chExt cx="0" cy="0"/>
        </a:xfrm>
      </p:grpSpPr>
      <p:sp>
        <p:nvSpPr>
          <p:cNvPr id="35" name="Прямоугольник 34"/>
          <p:cNvSpPr/>
          <p:nvPr/>
        </p:nvSpPr>
        <p:spPr>
          <a:xfrm>
            <a:off x="0" y="0"/>
            <a:ext cx="12192000" cy="3785652"/>
          </a:xfrm>
          <a:prstGeom prst="rect">
            <a:avLst/>
          </a:prstGeom>
          <a:blipFill dpi="0" rotWithShape="1">
            <a:blip r:embed="rId3">
              <a:alphaModFix amt="45000"/>
            </a:blip>
            <a:srcRect/>
            <a:stretch>
              <a:fillRect/>
            </a:stretch>
          </a:blipFill>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ru-RU" sz="1600" b="1" dirty="0">
                <a:solidFill>
                  <a:srgbClr val="002060"/>
                </a:solidFill>
              </a:rPr>
              <a:t>МИНИСТЕРСТВО ЭКОНОМИЧЕСКОГО РАЗВИТИЯ РОССИЙСКОЙ ФЕДЕРАЦИИ </a:t>
            </a:r>
          </a:p>
          <a:p>
            <a:pPr algn="ctr"/>
            <a:r>
              <a:rPr lang="ru-RU" sz="1600" b="1" dirty="0">
                <a:solidFill>
                  <a:srgbClr val="002060"/>
                </a:solidFill>
              </a:rPr>
              <a:t>ПРИКАЗ</a:t>
            </a:r>
          </a:p>
          <a:p>
            <a:pPr algn="ctr"/>
            <a:r>
              <a:rPr lang="ru-RU" sz="1600" b="1" dirty="0">
                <a:solidFill>
                  <a:srgbClr val="002060"/>
                </a:solidFill>
              </a:rPr>
              <a:t>от 16 декабря 2015 г. N 943 </a:t>
            </a:r>
          </a:p>
          <a:p>
            <a:pPr algn="ctr"/>
            <a:r>
              <a:rPr lang="ru-RU" sz="1600" b="1" dirty="0">
                <a:solidFill>
                  <a:srgbClr val="002060"/>
                </a:solidFill>
              </a:rPr>
              <a:t>ОБ УСТАНОВЛЕНИИ ПОРЯДКА</a:t>
            </a:r>
          </a:p>
          <a:p>
            <a:pPr algn="ctr"/>
            <a:r>
              <a:rPr lang="ru-RU" sz="1600" b="1" dirty="0">
                <a:solidFill>
                  <a:srgbClr val="002060"/>
                </a:solidFill>
              </a:rPr>
              <a:t>ВЕДЕНИЯ ЕДИНОГО ГОСУДАРСТВЕННОГО РЕЕСТРА</a:t>
            </a:r>
          </a:p>
          <a:p>
            <a:pPr algn="ctr"/>
            <a:r>
              <a:rPr lang="ru-RU" sz="1600" b="1" dirty="0">
                <a:solidFill>
                  <a:srgbClr val="002060"/>
                </a:solidFill>
              </a:rPr>
              <a:t>НЕДВИЖИМОСТИ, ФОРМЫ СПЕЦИАЛЬНОЙ РЕГИСТРАЦИОННОЙ НАДПИСИ</a:t>
            </a:r>
          </a:p>
          <a:p>
            <a:pPr algn="ctr"/>
            <a:r>
              <a:rPr lang="ru-RU" sz="1600" b="1" dirty="0">
                <a:solidFill>
                  <a:srgbClr val="002060"/>
                </a:solidFill>
              </a:rPr>
              <a:t>НА ДОКУМЕНТЕ, ВЫРАЖАЮЩЕМ СОДЕРЖАНИЕ СДЕЛКИ, СОСТАВА</a:t>
            </a:r>
          </a:p>
          <a:p>
            <a:pPr algn="ctr"/>
            <a:r>
              <a:rPr lang="ru-RU" sz="1600" b="1" dirty="0">
                <a:solidFill>
                  <a:srgbClr val="002060"/>
                </a:solidFill>
              </a:rPr>
              <a:t>СВЕДЕНИЙ, ВКЛЮЧАЕМЫХ В СПЕЦИАЛЬНУЮ РЕГИСТРАЦИОННУЮ НАДПИСЬ</a:t>
            </a:r>
          </a:p>
          <a:p>
            <a:pPr algn="ctr"/>
            <a:r>
              <a:rPr lang="ru-RU" sz="1600" b="1" dirty="0">
                <a:solidFill>
                  <a:srgbClr val="002060"/>
                </a:solidFill>
              </a:rPr>
              <a:t>НА ДОКУМЕНТЕ, ВЫРАЖАЮЩЕМ СОДЕРЖАНИЕ СДЕЛКИ, И ТРЕБОВАНИЙ</a:t>
            </a:r>
          </a:p>
          <a:p>
            <a:pPr algn="ctr"/>
            <a:r>
              <a:rPr lang="ru-RU" sz="1600" b="1" dirty="0">
                <a:solidFill>
                  <a:srgbClr val="002060"/>
                </a:solidFill>
              </a:rPr>
              <a:t>К ЕЕ ЗАПОЛНЕНИЮ, А ТАКЖЕ ТРЕБОВАНИЙ К ФОРМАТУ СПЕЦИАЛЬНОЙ</a:t>
            </a:r>
          </a:p>
          <a:p>
            <a:pPr algn="ctr"/>
            <a:r>
              <a:rPr lang="ru-RU" sz="1600" b="1" dirty="0">
                <a:solidFill>
                  <a:srgbClr val="002060"/>
                </a:solidFill>
              </a:rPr>
              <a:t>РЕГИСТРАЦИОННОЙ НАДПИСИ НА ДОКУМЕНТЕ, ВЫРАЖАЮЩЕМ СОДЕРЖАНИЕ</a:t>
            </a:r>
          </a:p>
          <a:p>
            <a:pPr algn="ctr"/>
            <a:r>
              <a:rPr lang="ru-RU" sz="1600" b="1" dirty="0">
                <a:solidFill>
                  <a:srgbClr val="002060"/>
                </a:solidFill>
              </a:rPr>
              <a:t>СДЕЛКИ, В ЭЛЕКТРОННОЙ ФОРМЕ, ПОРЯДКА ИЗМЕНЕНИЯ В ЕДИНОМ</a:t>
            </a:r>
          </a:p>
          <a:p>
            <a:pPr algn="ctr"/>
            <a:r>
              <a:rPr lang="ru-RU" sz="1600" b="1" dirty="0">
                <a:solidFill>
                  <a:srgbClr val="002060"/>
                </a:solidFill>
              </a:rPr>
              <a:t>ГОСУДАРСТВЕННОМ РЕЕСТРЕ НЕДВИЖИМОСТИ СВЕДЕНИЙ</a:t>
            </a:r>
          </a:p>
          <a:p>
            <a:pPr algn="ctr"/>
            <a:r>
              <a:rPr lang="ru-RU" sz="1600" b="1" dirty="0">
                <a:solidFill>
                  <a:srgbClr val="002060"/>
                </a:solidFill>
              </a:rPr>
              <a:t>О МЕСТОПОЛОЖЕНИИ ГРАНИЦ ЗЕМЕЛЬНОГО УЧАСТКА</a:t>
            </a:r>
          </a:p>
          <a:p>
            <a:pPr algn="ctr"/>
            <a:r>
              <a:rPr lang="ru-RU" sz="1600" b="1" dirty="0">
                <a:solidFill>
                  <a:srgbClr val="002060"/>
                </a:solidFill>
              </a:rPr>
              <a:t>ПРИ ИСПРАВЛЕНИИ РЕЕСТРОВОЙ ОШИБКИ</a:t>
            </a:r>
          </a:p>
        </p:txBody>
      </p:sp>
      <p:sp>
        <p:nvSpPr>
          <p:cNvPr id="2" name="Прямоугольник 1"/>
          <p:cNvSpPr/>
          <p:nvPr/>
        </p:nvSpPr>
        <p:spPr>
          <a:xfrm>
            <a:off x="118820" y="3809169"/>
            <a:ext cx="12073180" cy="3139321"/>
          </a:xfrm>
          <a:prstGeom prst="rect">
            <a:avLst/>
          </a:prstGeom>
        </p:spPr>
        <p:txBody>
          <a:bodyPr wrap="square">
            <a:spAutoFit/>
          </a:bodyPr>
          <a:lstStyle/>
          <a:p>
            <a:r>
              <a:rPr lang="ru-RU" b="1" dirty="0">
                <a:solidFill>
                  <a:srgbClr val="002060"/>
                </a:solidFill>
              </a:rPr>
              <a:t>12. статус "актуальная" присваивается записи, содержащей актуальные сведения о характеристиках объекта недвижимости на любой текущий момент времени, при принятии решения об осуществлении кадастрового учета и внесении таких сведений в кадастр недвижимости;</a:t>
            </a:r>
          </a:p>
          <a:p>
            <a:r>
              <a:rPr lang="ru-RU" b="1" dirty="0">
                <a:solidFill>
                  <a:srgbClr val="002060"/>
                </a:solidFill>
              </a:rPr>
              <a:t>статус "архивная" присваивается неактуальной на любой текущий момент времени записи о характеристиках объекта недвижимости в связи со снятием с учета объекта недвижимости.</a:t>
            </a:r>
          </a:p>
          <a:p>
            <a:r>
              <a:rPr lang="ru-RU" b="1" dirty="0">
                <a:solidFill>
                  <a:srgbClr val="002060"/>
                </a:solidFill>
              </a:rPr>
              <a:t>В записи об объекте недвижимости со статусом "актуальная":</a:t>
            </a:r>
          </a:p>
          <a:p>
            <a:r>
              <a:rPr lang="ru-RU" b="1" dirty="0">
                <a:solidFill>
                  <a:srgbClr val="002060"/>
                </a:solidFill>
              </a:rPr>
              <a:t>статус "актуальные" присваивается актуальным на любой текущий момент времени сведениям о характеристиках объекта недвижимости;</a:t>
            </a:r>
          </a:p>
          <a:p>
            <a:r>
              <a:rPr lang="ru-RU" b="1" dirty="0">
                <a:solidFill>
                  <a:srgbClr val="002060"/>
                </a:solidFill>
              </a:rPr>
              <a:t>статус "погашенные" присваивается неактуальным на любой текущий момент времени сведениям о характеристиках объекта недвижимости.</a:t>
            </a:r>
          </a:p>
          <a:p>
            <a:r>
              <a:rPr lang="ru-RU" b="1" dirty="0">
                <a:solidFill>
                  <a:srgbClr val="002060"/>
                </a:solidFill>
              </a:rPr>
              <a:t>В записи об объекте недвижимости со статусом "архивная" всем сведениям присваивается статус "архивные".</a:t>
            </a:r>
          </a:p>
        </p:txBody>
      </p:sp>
      <p:sp>
        <p:nvSpPr>
          <p:cNvPr id="3" name="Скругленный прямоугольник 2"/>
          <p:cNvSpPr/>
          <p:nvPr/>
        </p:nvSpPr>
        <p:spPr>
          <a:xfrm>
            <a:off x="851338" y="4713890"/>
            <a:ext cx="11225048" cy="283779"/>
          </a:xfrm>
          <a:prstGeom prst="roundRect">
            <a:avLst/>
          </a:prstGeom>
          <a:solidFill>
            <a:srgbClr val="00B05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кругленный прямоугольник 4"/>
          <p:cNvSpPr/>
          <p:nvPr/>
        </p:nvSpPr>
        <p:spPr>
          <a:xfrm>
            <a:off x="168166" y="4976649"/>
            <a:ext cx="6752896" cy="289034"/>
          </a:xfrm>
          <a:prstGeom prst="roundRect">
            <a:avLst/>
          </a:prstGeom>
          <a:solidFill>
            <a:srgbClr val="00B05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8165359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 name="Скругленный прямоугольник 4"/>
          <p:cNvSpPr/>
          <p:nvPr/>
        </p:nvSpPr>
        <p:spPr>
          <a:xfrm>
            <a:off x="2142700" y="122831"/>
            <a:ext cx="7738280" cy="615513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aphicFrame>
        <p:nvGraphicFramePr>
          <p:cNvPr id="6" name="Таблица 5">
            <a:extLst/>
          </p:cNvPr>
          <p:cNvGraphicFramePr>
            <a:graphicFrameLocks noGrp="1"/>
          </p:cNvGraphicFramePr>
          <p:nvPr>
            <p:extLst>
              <p:ext uri="{D42A27DB-BD31-4B8C-83A1-F6EECF244321}">
                <p14:modId xmlns:p14="http://schemas.microsoft.com/office/powerpoint/2010/main" val="2603015961"/>
              </p:ext>
            </p:extLst>
          </p:nvPr>
        </p:nvGraphicFramePr>
        <p:xfrm>
          <a:off x="3370134" y="656060"/>
          <a:ext cx="5577835" cy="5531667"/>
        </p:xfrm>
        <a:graphic>
          <a:graphicData uri="http://schemas.openxmlformats.org/drawingml/2006/table">
            <a:tbl>
              <a:tblPr>
                <a:effectLst/>
              </a:tblPr>
              <a:tblGrid>
                <a:gridCol w="1078681">
                  <a:extLst>
                    <a:ext uri="{9D8B030D-6E8A-4147-A177-3AD203B41FA5}">
                      <a16:colId xmlns:a16="http://schemas.microsoft.com/office/drawing/2014/main" val="789207942"/>
                    </a:ext>
                  </a:extLst>
                </a:gridCol>
                <a:gridCol w="422516">
                  <a:extLst>
                    <a:ext uri="{9D8B030D-6E8A-4147-A177-3AD203B41FA5}">
                      <a16:colId xmlns:a16="http://schemas.microsoft.com/office/drawing/2014/main" val="949579759"/>
                    </a:ext>
                  </a:extLst>
                </a:gridCol>
                <a:gridCol w="552983">
                  <a:extLst>
                    <a:ext uri="{9D8B030D-6E8A-4147-A177-3AD203B41FA5}">
                      <a16:colId xmlns:a16="http://schemas.microsoft.com/office/drawing/2014/main" val="1691331278"/>
                    </a:ext>
                  </a:extLst>
                </a:gridCol>
                <a:gridCol w="736220">
                  <a:extLst>
                    <a:ext uri="{9D8B030D-6E8A-4147-A177-3AD203B41FA5}">
                      <a16:colId xmlns:a16="http://schemas.microsoft.com/office/drawing/2014/main" val="394233179"/>
                    </a:ext>
                  </a:extLst>
                </a:gridCol>
                <a:gridCol w="733549">
                  <a:extLst>
                    <a:ext uri="{9D8B030D-6E8A-4147-A177-3AD203B41FA5}">
                      <a16:colId xmlns:a16="http://schemas.microsoft.com/office/drawing/2014/main" val="452730567"/>
                    </a:ext>
                  </a:extLst>
                </a:gridCol>
                <a:gridCol w="569881">
                  <a:extLst>
                    <a:ext uri="{9D8B030D-6E8A-4147-A177-3AD203B41FA5}">
                      <a16:colId xmlns:a16="http://schemas.microsoft.com/office/drawing/2014/main" val="4187697218"/>
                    </a:ext>
                  </a:extLst>
                </a:gridCol>
                <a:gridCol w="568994">
                  <a:extLst>
                    <a:ext uri="{9D8B030D-6E8A-4147-A177-3AD203B41FA5}">
                      <a16:colId xmlns:a16="http://schemas.microsoft.com/office/drawing/2014/main" val="1983276816"/>
                    </a:ext>
                  </a:extLst>
                </a:gridCol>
                <a:gridCol w="491599">
                  <a:extLst>
                    <a:ext uri="{9D8B030D-6E8A-4147-A177-3AD203B41FA5}">
                      <a16:colId xmlns:a16="http://schemas.microsoft.com/office/drawing/2014/main" val="1189294050"/>
                    </a:ext>
                  </a:extLst>
                </a:gridCol>
                <a:gridCol w="423412">
                  <a:extLst>
                    <a:ext uri="{9D8B030D-6E8A-4147-A177-3AD203B41FA5}">
                      <a16:colId xmlns:a16="http://schemas.microsoft.com/office/drawing/2014/main" val="3196995507"/>
                    </a:ext>
                  </a:extLst>
                </a:gridCol>
              </a:tblGrid>
              <a:tr h="1372834">
                <a:tc gridSpan="9">
                  <a:txBody>
                    <a:bodyPr/>
                    <a:lstStyle/>
                    <a:p>
                      <a:pPr marL="0" marR="0" lvl="0" indent="0" algn="l" rtl="0" hangingPunct="1">
                        <a:lnSpc>
                          <a:spcPct val="9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pPr>
                      <a:r>
                        <a:rPr lang="ru-RU" sz="800" b="0" i="0" u="none" strike="noStrike" baseline="0" dirty="0">
                          <a:solidFill>
                            <a:srgbClr val="000000"/>
                          </a:solidFill>
                          <a:latin typeface="Times New Roman" pitchFamily="34"/>
                          <a:ea typeface="Microsoft YaHei" pitchFamily="2"/>
                          <a:cs typeface="Microsoft YaHei" pitchFamily="2"/>
                        </a:rPr>
                        <a:t>Свидетельство выдано ____________________________________________________</a:t>
                      </a:r>
                    </a:p>
                    <a:p>
                      <a:pPr marL="0" marR="0" lvl="0" indent="0" algn="l" rtl="0" hangingPunct="1">
                        <a:lnSpc>
                          <a:spcPct val="9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pPr>
                      <a:r>
                        <a:rPr lang="ru-RU" sz="800" b="0" i="0" u="none" strike="noStrike" baseline="0" dirty="0">
                          <a:solidFill>
                            <a:srgbClr val="000000"/>
                          </a:solidFill>
                          <a:latin typeface="Times New Roman" pitchFamily="34"/>
                          <a:ea typeface="Microsoft YaHei" pitchFamily="2"/>
                          <a:cs typeface="Microsoft YaHei" pitchFamily="2"/>
                        </a:rPr>
                        <a:t>(наименование или фамилия, имя, отчество)</a:t>
                      </a:r>
                    </a:p>
                    <a:p>
                      <a:pPr marL="0" marR="0" lvl="0" indent="0" algn="l" rtl="0" hangingPunct="1">
                        <a:lnSpc>
                          <a:spcPct val="9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pPr>
                      <a:r>
                        <a:rPr lang="ru-RU" sz="800" b="0" i="0" u="none" strike="noStrike" baseline="0" dirty="0">
                          <a:solidFill>
                            <a:srgbClr val="000000"/>
                          </a:solidFill>
                          <a:latin typeface="Times New Roman" pitchFamily="34"/>
                          <a:ea typeface="Microsoft YaHei" pitchFamily="2"/>
                          <a:cs typeface="Microsoft YaHei" pitchFamily="2"/>
                        </a:rPr>
                        <a:t>__________________________________________________________________________</a:t>
                      </a:r>
                    </a:p>
                    <a:p>
                      <a:pPr marL="0" marR="0" lvl="0" indent="0" algn="l" rtl="0" hangingPunct="1">
                        <a:lnSpc>
                          <a:spcPct val="9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pPr>
                      <a:r>
                        <a:rPr lang="ru-RU" sz="800" b="0" i="0" u="none" strike="noStrike" baseline="0" dirty="0">
                          <a:solidFill>
                            <a:srgbClr val="000000"/>
                          </a:solidFill>
                          <a:latin typeface="Times New Roman" pitchFamily="34"/>
                          <a:ea typeface="Microsoft YaHei" pitchFamily="2"/>
                          <a:cs typeface="Microsoft YaHei" pitchFamily="2"/>
                        </a:rPr>
                        <a:t>собственника земли, землепользователя, его местоположение или адрес в том, что указанному собственнику, землепользователю решением</a:t>
                      </a:r>
                    </a:p>
                    <a:p>
                      <a:pPr marL="0" marR="0" lvl="0" indent="0" algn="l" rtl="0" hangingPunct="1">
                        <a:lnSpc>
                          <a:spcPct val="9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pPr>
                      <a:r>
                        <a:rPr lang="ru-RU" sz="800" b="0" i="0" u="none" strike="noStrike" baseline="0" dirty="0">
                          <a:solidFill>
                            <a:srgbClr val="000000"/>
                          </a:solidFill>
                          <a:latin typeface="Times New Roman" pitchFamily="34"/>
                          <a:ea typeface="Microsoft YaHei" pitchFamily="2"/>
                          <a:cs typeface="Microsoft YaHei" pitchFamily="2"/>
                        </a:rPr>
                        <a:t>от ___________ 199 г. № _____</a:t>
                      </a:r>
                    </a:p>
                    <a:p>
                      <a:pPr marL="0" marR="0" lvl="0" indent="0" algn="l" rtl="0" hangingPunct="1">
                        <a:lnSpc>
                          <a:spcPct val="9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pPr>
                      <a:r>
                        <a:rPr lang="ru-RU" sz="800" b="0" i="0" u="none" strike="noStrike" baseline="0" dirty="0">
                          <a:solidFill>
                            <a:srgbClr val="000000"/>
                          </a:solidFill>
                          <a:latin typeface="Times New Roman" pitchFamily="34"/>
                          <a:ea typeface="Microsoft YaHei" pitchFamily="2"/>
                          <a:cs typeface="Microsoft YaHei" pitchFamily="2"/>
                        </a:rPr>
                        <a:t>_________________________________________________________________________</a:t>
                      </a:r>
                    </a:p>
                    <a:p>
                      <a:pPr marL="0" marR="0" lvl="0" indent="0" algn="l" rtl="0" hangingPunct="1">
                        <a:lnSpc>
                          <a:spcPct val="9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pPr>
                      <a:r>
                        <a:rPr lang="ru-RU" sz="800" b="0" i="0" u="none" strike="noStrike" baseline="0" dirty="0">
                          <a:solidFill>
                            <a:srgbClr val="000000"/>
                          </a:solidFill>
                          <a:latin typeface="Times New Roman" pitchFamily="34"/>
                          <a:ea typeface="Microsoft YaHei" pitchFamily="2"/>
                          <a:cs typeface="Microsoft YaHei" pitchFamily="2"/>
                        </a:rPr>
                        <a:t>(наименование органа местной администрации) для</a:t>
                      </a:r>
                    </a:p>
                    <a:p>
                      <a:pPr marL="0" marR="0" lvl="0" indent="0" algn="l" rtl="0" hangingPunct="1">
                        <a:lnSpc>
                          <a:spcPct val="9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pPr>
                      <a:r>
                        <a:rPr lang="ru-RU" sz="800" b="0" i="0" u="none" strike="noStrike" baseline="0" dirty="0">
                          <a:solidFill>
                            <a:srgbClr val="000000"/>
                          </a:solidFill>
                          <a:latin typeface="Times New Roman" pitchFamily="34"/>
                          <a:ea typeface="Microsoft YaHei" pitchFamily="2"/>
                          <a:cs typeface="Microsoft YaHei" pitchFamily="2"/>
                        </a:rPr>
                        <a:t>_________________________________________________________________________</a:t>
                      </a:r>
                    </a:p>
                    <a:p>
                      <a:pPr marL="0" marR="0" lvl="0" indent="0" algn="l" rtl="0" hangingPunct="1">
                        <a:lnSpc>
                          <a:spcPct val="9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pPr>
                      <a:r>
                        <a:rPr lang="ru-RU" sz="800" b="0" i="0" u="none" strike="noStrike" baseline="0" dirty="0">
                          <a:solidFill>
                            <a:srgbClr val="000000"/>
                          </a:solidFill>
                          <a:latin typeface="Times New Roman" pitchFamily="34"/>
                          <a:ea typeface="Microsoft YaHei" pitchFamily="2"/>
                          <a:cs typeface="Microsoft YaHei" pitchFamily="2"/>
                        </a:rPr>
                        <a:t>(целевое назначение использования земель)</a:t>
                      </a:r>
                    </a:p>
                    <a:p>
                      <a:pPr marL="0" marR="0" lvl="0" indent="0" algn="l" rtl="0" hangingPunct="1">
                        <a:lnSpc>
                          <a:spcPct val="9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pPr>
                      <a:r>
                        <a:rPr lang="ru-RU" sz="800" b="0" i="0" u="none" strike="noStrike" baseline="0" dirty="0">
                          <a:solidFill>
                            <a:srgbClr val="000000"/>
                          </a:solidFill>
                          <a:latin typeface="Times New Roman" pitchFamily="34"/>
                          <a:ea typeface="Microsoft YaHei" pitchFamily="2"/>
                          <a:cs typeface="Microsoft YaHei" pitchFamily="2"/>
                        </a:rPr>
                        <a:t>предоставлено:</a:t>
                      </a:r>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394170574"/>
                  </a:ext>
                </a:extLst>
              </a:tr>
              <a:tr h="517879">
                <a:tc rowSpan="2">
                  <a:txBody>
                    <a:bodyPr/>
                    <a:lstStyle/>
                    <a:p>
                      <a:pPr marL="0" marR="0" lvl="0" indent="0" algn="l" rtl="0" hangingPunct="1">
                        <a:lnSpc>
                          <a:spcPct val="9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pPr>
                      <a:r>
                        <a:rPr lang="ru-RU" sz="800" b="0" i="0" u="none" strike="noStrike" baseline="0" dirty="0">
                          <a:solidFill>
                            <a:srgbClr val="000000"/>
                          </a:solidFill>
                          <a:latin typeface="Times New Roman" pitchFamily="34"/>
                          <a:ea typeface="Microsoft YaHei" pitchFamily="2"/>
                          <a:cs typeface="Microsoft YaHei" pitchFamily="2"/>
                        </a:rPr>
                        <a:t>Вид пользования землей</a:t>
                      </a:r>
                    </a:p>
                  </a:txBody>
                  <a:tcPr/>
                </a:tc>
                <a:tc rowSpan="2">
                  <a:txBody>
                    <a:bodyPr/>
                    <a:lstStyle/>
                    <a:p>
                      <a:pPr marL="0" marR="0" lvl="0" indent="0" algn="l" rtl="0" hangingPunct="1">
                        <a:lnSpc>
                          <a:spcPct val="9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pPr>
                      <a:r>
                        <a:rPr lang="ru-RU" sz="800" b="0" i="0" u="none" strike="noStrike" baseline="0">
                          <a:solidFill>
                            <a:srgbClr val="000000"/>
                          </a:solidFill>
                          <a:latin typeface="Times New Roman" pitchFamily="34"/>
                          <a:ea typeface="Microsoft YaHei" pitchFamily="2"/>
                          <a:cs typeface="Microsoft YaHei" pitchFamily="2"/>
                        </a:rPr>
                        <a:t>Всего, га</a:t>
                      </a:r>
                    </a:p>
                  </a:txBody>
                  <a:tcPr/>
                </a:tc>
                <a:tc>
                  <a:txBody>
                    <a:bodyPr/>
                    <a:lstStyle/>
                    <a:p>
                      <a:pPr marL="0" marR="0" lvl="0" indent="0" algn="l" rtl="0" hangingPunct="1">
                        <a:lnSpc>
                          <a:spcPct val="9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pPr>
                      <a:r>
                        <a:rPr lang="ru-RU" sz="800" b="0" i="0" u="none" strike="noStrike" baseline="0" dirty="0">
                          <a:solidFill>
                            <a:srgbClr val="000000"/>
                          </a:solidFill>
                          <a:latin typeface="Times New Roman" pitchFamily="34"/>
                          <a:ea typeface="Microsoft YaHei" pitchFamily="2"/>
                          <a:cs typeface="Microsoft YaHei" pitchFamily="2"/>
                        </a:rPr>
                        <a:t>В том числе</a:t>
                      </a:r>
                    </a:p>
                  </a:txBody>
                  <a:tcPr/>
                </a:tc>
                <a:tc gridSpan="5">
                  <a:txBody>
                    <a:bodyPr/>
                    <a:lstStyle/>
                    <a:p>
                      <a:pPr marL="0" marR="0" lvl="0" indent="0" algn="l" rtl="0" hangingPunct="1">
                        <a:lnSpc>
                          <a:spcPct val="9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pPr>
                      <a:r>
                        <a:rPr lang="ru-RU" sz="800" b="0" i="0" u="none" strike="noStrike" baseline="0" dirty="0">
                          <a:solidFill>
                            <a:srgbClr val="000000"/>
                          </a:solidFill>
                          <a:latin typeface="Times New Roman" pitchFamily="34"/>
                          <a:ea typeface="Microsoft YaHei" pitchFamily="2"/>
                          <a:cs typeface="Microsoft YaHei" pitchFamily="2"/>
                        </a:rPr>
                        <a:t>Из них</a:t>
                      </a:r>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0" marR="0" lvl="0" indent="0" algn="l" rtl="0" hangingPunct="1">
                        <a:lnSpc>
                          <a:spcPct val="9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pPr>
                      <a:r>
                        <a:rPr lang="ru-RU" sz="800" b="0" i="0" u="none" strike="noStrike" baseline="0">
                          <a:solidFill>
                            <a:srgbClr val="000000"/>
                          </a:solidFill>
                          <a:latin typeface="Times New Roman" pitchFamily="34"/>
                          <a:ea typeface="Microsoft YaHei" pitchFamily="2"/>
                          <a:cs typeface="Microsoft YaHei" pitchFamily="2"/>
                        </a:rPr>
                        <a:t>Прочих угодий</a:t>
                      </a:r>
                    </a:p>
                  </a:txBody>
                  <a:tcPr/>
                </a:tc>
                <a:extLst>
                  <a:ext uri="{0D108BD9-81ED-4DB2-BD59-A6C34878D82A}">
                    <a16:rowId xmlns:a16="http://schemas.microsoft.com/office/drawing/2014/main" val="52264745"/>
                  </a:ext>
                </a:extLst>
              </a:tr>
              <a:tr h="584603">
                <a:tc vMerge="1">
                  <a:txBody>
                    <a:bodyPr/>
                    <a:lstStyle/>
                    <a:p>
                      <a:endParaRPr lang="ru-RU"/>
                    </a:p>
                  </a:txBody>
                  <a:tcPr/>
                </a:tc>
                <a:tc vMerge="1">
                  <a:txBody>
                    <a:bodyPr/>
                    <a:lstStyle/>
                    <a:p>
                      <a:endParaRPr lang="ru-RU"/>
                    </a:p>
                  </a:txBody>
                  <a:tcPr/>
                </a:tc>
                <a:tc>
                  <a:txBody>
                    <a:bodyPr/>
                    <a:lstStyle/>
                    <a:p>
                      <a:pPr marL="0" marR="0" lvl="0" indent="0" algn="l" rtl="0" hangingPunct="1">
                        <a:lnSpc>
                          <a:spcPct val="9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pPr>
                      <a:r>
                        <a:rPr lang="ru-RU" sz="800" b="0" i="0" u="none" strike="noStrike" baseline="0">
                          <a:solidFill>
                            <a:srgbClr val="000000"/>
                          </a:solidFill>
                          <a:latin typeface="Times New Roman" pitchFamily="34"/>
                          <a:ea typeface="Microsoft YaHei" pitchFamily="2"/>
                          <a:cs typeface="Microsoft YaHei" pitchFamily="2"/>
                        </a:rPr>
                        <a:t>Сельхоз-</a:t>
                      </a:r>
                      <a:br>
                        <a:rPr lang="ru-RU" sz="800" b="0" i="0" u="none" strike="noStrike" baseline="0">
                          <a:solidFill>
                            <a:srgbClr val="000000"/>
                          </a:solidFill>
                          <a:latin typeface="Times New Roman" pitchFamily="34"/>
                          <a:ea typeface="Microsoft YaHei" pitchFamily="2"/>
                          <a:cs typeface="Microsoft YaHei" pitchFamily="2"/>
                        </a:rPr>
                      </a:br>
                      <a:r>
                        <a:rPr lang="ru-RU" sz="800" b="0" i="0" u="none" strike="noStrike" baseline="0">
                          <a:solidFill>
                            <a:srgbClr val="000000"/>
                          </a:solidFill>
                          <a:latin typeface="Times New Roman" pitchFamily="34"/>
                          <a:ea typeface="Microsoft YaHei" pitchFamily="2"/>
                          <a:cs typeface="Microsoft YaHei" pitchFamily="2"/>
                        </a:rPr>
                        <a:t>угодий</a:t>
                      </a:r>
                    </a:p>
                  </a:txBody>
                  <a:tcPr/>
                </a:tc>
                <a:tc>
                  <a:txBody>
                    <a:bodyPr/>
                    <a:lstStyle/>
                    <a:p>
                      <a:pPr marL="0" marR="0" lvl="0" indent="0" algn="l" rtl="0" hangingPunct="1">
                        <a:lnSpc>
                          <a:spcPct val="9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pPr>
                      <a:r>
                        <a:rPr lang="ru-RU" sz="800" b="0" i="0" u="none" strike="noStrike" baseline="0">
                          <a:solidFill>
                            <a:srgbClr val="000000"/>
                          </a:solidFill>
                          <a:latin typeface="Times New Roman" pitchFamily="34"/>
                          <a:ea typeface="Microsoft YaHei" pitchFamily="2"/>
                          <a:cs typeface="Microsoft YaHei" pitchFamily="2"/>
                        </a:rPr>
                        <a:t>пашни</a:t>
                      </a:r>
                    </a:p>
                  </a:txBody>
                  <a:tcPr/>
                </a:tc>
                <a:tc>
                  <a:txBody>
                    <a:bodyPr/>
                    <a:lstStyle/>
                    <a:p>
                      <a:pPr marL="0" marR="0" lvl="0" indent="0" algn="l" rtl="0" hangingPunct="1">
                        <a:lnSpc>
                          <a:spcPct val="9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pPr>
                      <a:r>
                        <a:rPr lang="ru-RU" sz="800" b="0" i="0" u="none" strike="noStrike" baseline="0">
                          <a:solidFill>
                            <a:srgbClr val="000000"/>
                          </a:solidFill>
                          <a:latin typeface="Times New Roman" pitchFamily="34"/>
                          <a:ea typeface="Microsoft YaHei" pitchFamily="2"/>
                          <a:cs typeface="Microsoft YaHei" pitchFamily="2"/>
                        </a:rPr>
                        <a:t>многолетних насаждений</a:t>
                      </a:r>
                    </a:p>
                  </a:txBody>
                  <a:tcPr/>
                </a:tc>
                <a:tc>
                  <a:txBody>
                    <a:bodyPr/>
                    <a:lstStyle/>
                    <a:p>
                      <a:pPr marL="0" marR="0" lvl="0" indent="0" algn="l" rtl="0" hangingPunct="1">
                        <a:lnSpc>
                          <a:spcPct val="9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pPr>
                      <a:r>
                        <a:rPr lang="ru-RU" sz="800" b="0" i="0" u="none" strike="noStrike" baseline="0">
                          <a:solidFill>
                            <a:srgbClr val="000000"/>
                          </a:solidFill>
                          <a:latin typeface="Times New Roman" pitchFamily="34"/>
                          <a:ea typeface="Microsoft YaHei" pitchFamily="2"/>
                          <a:cs typeface="Microsoft YaHei" pitchFamily="2"/>
                        </a:rPr>
                        <a:t>залежей</a:t>
                      </a:r>
                    </a:p>
                  </a:txBody>
                  <a:tcPr/>
                </a:tc>
                <a:tc>
                  <a:txBody>
                    <a:bodyPr/>
                    <a:lstStyle/>
                    <a:p>
                      <a:pPr marL="0" marR="0" lvl="0" indent="0" algn="l" rtl="0" hangingPunct="1">
                        <a:lnSpc>
                          <a:spcPct val="9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pPr>
                      <a:r>
                        <a:rPr lang="ru-RU" sz="800" b="0" i="0" u="none" strike="noStrike" baseline="0">
                          <a:solidFill>
                            <a:srgbClr val="000000"/>
                          </a:solidFill>
                          <a:latin typeface="Times New Roman" pitchFamily="34"/>
                          <a:ea typeface="Microsoft YaHei" pitchFamily="2"/>
                          <a:cs typeface="Microsoft YaHei" pitchFamily="2"/>
                        </a:rPr>
                        <a:t>сенокосов</a:t>
                      </a:r>
                    </a:p>
                  </a:txBody>
                  <a:tcPr/>
                </a:tc>
                <a:tc>
                  <a:txBody>
                    <a:bodyPr/>
                    <a:lstStyle/>
                    <a:p>
                      <a:pPr marL="0" marR="0" lvl="0" indent="0" algn="l" rtl="0" hangingPunct="1">
                        <a:lnSpc>
                          <a:spcPct val="9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pPr>
                      <a:r>
                        <a:rPr lang="ru-RU" sz="800" b="0" i="0" u="none" strike="noStrike" baseline="0" dirty="0">
                          <a:solidFill>
                            <a:srgbClr val="000000"/>
                          </a:solidFill>
                          <a:latin typeface="Times New Roman" pitchFamily="34"/>
                          <a:ea typeface="Microsoft YaHei" pitchFamily="2"/>
                          <a:cs typeface="Microsoft YaHei" pitchFamily="2"/>
                        </a:rPr>
                        <a:t>пастбищ</a:t>
                      </a:r>
                    </a:p>
                  </a:txBody>
                  <a:tcPr/>
                </a:tc>
                <a:tc>
                  <a:txBody>
                    <a:bodyPr/>
                    <a:lstStyle/>
                    <a:p>
                      <a:pPr marL="0" marR="0" lvl="0" indent="0" algn="l" rtl="0" hangingPunct="1">
                        <a:lnSpc>
                          <a:spcPct val="104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pPr>
                      <a:br>
                        <a:rPr lang="ru-RU" sz="1600" b="0" i="0" u="none" strike="noStrike" baseline="0">
                          <a:solidFill>
                            <a:srgbClr val="000000"/>
                          </a:solidFill>
                          <a:latin typeface="Calibri" pitchFamily="34"/>
                          <a:ea typeface="Microsoft YaHei" pitchFamily="2"/>
                          <a:cs typeface="Microsoft YaHei" pitchFamily="2"/>
                        </a:rPr>
                      </a:br>
                      <a:endParaRPr lang="ru-RU" sz="1600" b="0" i="0" u="none" strike="noStrike" baseline="0">
                        <a:solidFill>
                          <a:srgbClr val="000000"/>
                        </a:solidFill>
                        <a:latin typeface="Calibri" pitchFamily="34"/>
                        <a:ea typeface="Microsoft YaHei" pitchFamily="2"/>
                        <a:cs typeface="Microsoft YaHei" pitchFamily="2"/>
                      </a:endParaRPr>
                    </a:p>
                  </a:txBody>
                  <a:tcPr/>
                </a:tc>
                <a:extLst>
                  <a:ext uri="{0D108BD9-81ED-4DB2-BD59-A6C34878D82A}">
                    <a16:rowId xmlns:a16="http://schemas.microsoft.com/office/drawing/2014/main" val="3516321192"/>
                  </a:ext>
                </a:extLst>
              </a:tr>
              <a:tr h="336947">
                <a:tc>
                  <a:txBody>
                    <a:bodyPr/>
                    <a:lstStyle/>
                    <a:p>
                      <a:pPr marL="0" marR="0" lvl="0" indent="0" algn="l" rtl="0" hangingPunct="1">
                        <a:lnSpc>
                          <a:spcPct val="9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pPr>
                      <a:r>
                        <a:rPr lang="ru-RU" sz="800" b="0" i="0" u="none" strike="noStrike" baseline="0">
                          <a:solidFill>
                            <a:srgbClr val="000000"/>
                          </a:solidFill>
                          <a:latin typeface="Times New Roman" pitchFamily="34"/>
                          <a:ea typeface="Microsoft YaHei" pitchFamily="2"/>
                          <a:cs typeface="Microsoft YaHei" pitchFamily="2"/>
                        </a:rPr>
                        <a:t>1</a:t>
                      </a:r>
                    </a:p>
                  </a:txBody>
                  <a:tcPr/>
                </a:tc>
                <a:tc>
                  <a:txBody>
                    <a:bodyPr/>
                    <a:lstStyle/>
                    <a:p>
                      <a:pPr marL="0" marR="0" lvl="0" indent="0" algn="l" rtl="0" hangingPunct="1">
                        <a:lnSpc>
                          <a:spcPct val="9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pPr>
                      <a:r>
                        <a:rPr lang="ru-RU" sz="800" b="0" i="0" u="none" strike="noStrike" baseline="0">
                          <a:solidFill>
                            <a:srgbClr val="000000"/>
                          </a:solidFill>
                          <a:latin typeface="Times New Roman" pitchFamily="34"/>
                          <a:ea typeface="Microsoft YaHei" pitchFamily="2"/>
                          <a:cs typeface="Microsoft YaHei" pitchFamily="2"/>
                        </a:rPr>
                        <a:t>2</a:t>
                      </a:r>
                    </a:p>
                  </a:txBody>
                  <a:tcPr/>
                </a:tc>
                <a:tc>
                  <a:txBody>
                    <a:bodyPr/>
                    <a:lstStyle/>
                    <a:p>
                      <a:pPr marL="0" marR="0" lvl="0" indent="0" algn="l" rtl="0" hangingPunct="1">
                        <a:lnSpc>
                          <a:spcPct val="9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pPr>
                      <a:r>
                        <a:rPr lang="ru-RU" sz="800" b="0" i="0" u="none" strike="noStrike" baseline="0">
                          <a:solidFill>
                            <a:srgbClr val="000000"/>
                          </a:solidFill>
                          <a:latin typeface="Times New Roman" pitchFamily="34"/>
                          <a:ea typeface="Microsoft YaHei" pitchFamily="2"/>
                          <a:cs typeface="Microsoft YaHei" pitchFamily="2"/>
                        </a:rPr>
                        <a:t>3</a:t>
                      </a:r>
                    </a:p>
                  </a:txBody>
                  <a:tcPr/>
                </a:tc>
                <a:tc>
                  <a:txBody>
                    <a:bodyPr/>
                    <a:lstStyle/>
                    <a:p>
                      <a:pPr marL="0" marR="0" lvl="0" indent="0" algn="l" rtl="0" hangingPunct="1">
                        <a:lnSpc>
                          <a:spcPct val="9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pPr>
                      <a:r>
                        <a:rPr lang="ru-RU" sz="800" b="0" i="0" u="none" strike="noStrike" baseline="0">
                          <a:solidFill>
                            <a:srgbClr val="000000"/>
                          </a:solidFill>
                          <a:latin typeface="Times New Roman" pitchFamily="34"/>
                          <a:ea typeface="Microsoft YaHei" pitchFamily="2"/>
                          <a:cs typeface="Microsoft YaHei" pitchFamily="2"/>
                        </a:rPr>
                        <a:t>4</a:t>
                      </a:r>
                    </a:p>
                  </a:txBody>
                  <a:tcPr/>
                </a:tc>
                <a:tc>
                  <a:txBody>
                    <a:bodyPr/>
                    <a:lstStyle/>
                    <a:p>
                      <a:pPr marL="0" marR="0" lvl="0" indent="0" algn="l" rtl="0" hangingPunct="1">
                        <a:lnSpc>
                          <a:spcPct val="9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pPr>
                      <a:r>
                        <a:rPr lang="ru-RU" sz="800" b="0" i="0" u="none" strike="noStrike" baseline="0">
                          <a:solidFill>
                            <a:srgbClr val="000000"/>
                          </a:solidFill>
                          <a:latin typeface="Times New Roman" pitchFamily="34"/>
                          <a:ea typeface="Microsoft YaHei" pitchFamily="2"/>
                          <a:cs typeface="Microsoft YaHei" pitchFamily="2"/>
                        </a:rPr>
                        <a:t>5</a:t>
                      </a:r>
                    </a:p>
                  </a:txBody>
                  <a:tcPr/>
                </a:tc>
                <a:tc>
                  <a:txBody>
                    <a:bodyPr/>
                    <a:lstStyle/>
                    <a:p>
                      <a:pPr marL="0" marR="0" lvl="0" indent="0" algn="l" rtl="0" hangingPunct="1">
                        <a:lnSpc>
                          <a:spcPct val="9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pPr>
                      <a:r>
                        <a:rPr lang="ru-RU" sz="800" b="0" i="0" u="none" strike="noStrike" baseline="0">
                          <a:solidFill>
                            <a:srgbClr val="000000"/>
                          </a:solidFill>
                          <a:latin typeface="Times New Roman" pitchFamily="34"/>
                          <a:ea typeface="Microsoft YaHei" pitchFamily="2"/>
                          <a:cs typeface="Microsoft YaHei" pitchFamily="2"/>
                        </a:rPr>
                        <a:t>6</a:t>
                      </a:r>
                    </a:p>
                  </a:txBody>
                  <a:tcPr/>
                </a:tc>
                <a:tc>
                  <a:txBody>
                    <a:bodyPr/>
                    <a:lstStyle/>
                    <a:p>
                      <a:pPr marL="0" marR="0" lvl="0" indent="0" algn="l" rtl="0" hangingPunct="1">
                        <a:lnSpc>
                          <a:spcPct val="9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pPr>
                      <a:r>
                        <a:rPr lang="ru-RU" sz="800" b="0" i="0" u="none" strike="noStrike" baseline="0">
                          <a:solidFill>
                            <a:srgbClr val="000000"/>
                          </a:solidFill>
                          <a:latin typeface="Times New Roman" pitchFamily="34"/>
                          <a:ea typeface="Microsoft YaHei" pitchFamily="2"/>
                          <a:cs typeface="Microsoft YaHei" pitchFamily="2"/>
                        </a:rPr>
                        <a:t>7</a:t>
                      </a:r>
                    </a:p>
                  </a:txBody>
                  <a:tcPr/>
                </a:tc>
                <a:tc>
                  <a:txBody>
                    <a:bodyPr/>
                    <a:lstStyle/>
                    <a:p>
                      <a:pPr marL="0" marR="0" lvl="0" indent="0" algn="l" rtl="0" hangingPunct="1">
                        <a:lnSpc>
                          <a:spcPct val="104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pPr>
                      <a:r>
                        <a:rPr lang="ru-RU" sz="1600" b="0" i="0" u="none" strike="noStrike" baseline="0">
                          <a:solidFill>
                            <a:srgbClr val="000000"/>
                          </a:solidFill>
                          <a:latin typeface="Calibri" pitchFamily="34"/>
                          <a:ea typeface="Microsoft YaHei" pitchFamily="2"/>
                          <a:cs typeface="Microsoft YaHei" pitchFamily="2"/>
                        </a:rPr>
                        <a:t> </a:t>
                      </a:r>
                    </a:p>
                  </a:txBody>
                  <a:tcPr/>
                </a:tc>
                <a:tc>
                  <a:txBody>
                    <a:bodyPr/>
                    <a:lstStyle/>
                    <a:p>
                      <a:pPr marL="0" marR="0" lvl="0" indent="0" algn="l" rtl="0" hangingPunct="1">
                        <a:lnSpc>
                          <a:spcPct val="104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pPr>
                      <a:r>
                        <a:rPr lang="ru-RU" sz="1600" b="0" i="0" u="none" strike="noStrike" baseline="0">
                          <a:solidFill>
                            <a:srgbClr val="000000"/>
                          </a:solidFill>
                          <a:latin typeface="Calibri" pitchFamily="34"/>
                          <a:ea typeface="Microsoft YaHei" pitchFamily="2"/>
                          <a:cs typeface="Microsoft YaHei" pitchFamily="2"/>
                        </a:rPr>
                        <a:t> </a:t>
                      </a:r>
                    </a:p>
                  </a:txBody>
                  <a:tcPr/>
                </a:tc>
                <a:extLst>
                  <a:ext uri="{0D108BD9-81ED-4DB2-BD59-A6C34878D82A}">
                    <a16:rowId xmlns:a16="http://schemas.microsoft.com/office/drawing/2014/main" val="1577079928"/>
                  </a:ext>
                </a:extLst>
              </a:tr>
              <a:tr h="336947">
                <a:tc>
                  <a:txBody>
                    <a:bodyPr/>
                    <a:lstStyle/>
                    <a:p>
                      <a:pPr marL="0" marR="0" lvl="0" indent="0" algn="l" rtl="0" hangingPunct="1">
                        <a:lnSpc>
                          <a:spcPct val="9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pPr>
                      <a:r>
                        <a:rPr lang="ru-RU" sz="800" b="0" i="0" u="none" strike="noStrike" baseline="0">
                          <a:solidFill>
                            <a:srgbClr val="000000"/>
                          </a:solidFill>
                          <a:latin typeface="Times New Roman" pitchFamily="34"/>
                          <a:ea typeface="Microsoft YaHei" pitchFamily="2"/>
                          <a:cs typeface="Microsoft YaHei" pitchFamily="2"/>
                        </a:rPr>
                        <a:t>В собственность</a:t>
                      </a:r>
                    </a:p>
                  </a:txBody>
                  <a:tcPr/>
                </a:tc>
                <a:tc>
                  <a:txBody>
                    <a:bodyPr/>
                    <a:lstStyle/>
                    <a:p>
                      <a:pPr marL="0" marR="0" lvl="0" indent="0" algn="l" rtl="0" hangingPunct="1">
                        <a:lnSpc>
                          <a:spcPct val="104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pPr>
                      <a:r>
                        <a:rPr lang="ru-RU" sz="1600" b="0" i="0" u="none" strike="noStrike" baseline="0">
                          <a:solidFill>
                            <a:srgbClr val="000000"/>
                          </a:solidFill>
                          <a:latin typeface="Calibri" pitchFamily="34"/>
                          <a:ea typeface="Microsoft YaHei" pitchFamily="2"/>
                          <a:cs typeface="Microsoft YaHei" pitchFamily="2"/>
                        </a:rPr>
                        <a:t> </a:t>
                      </a:r>
                    </a:p>
                  </a:txBody>
                  <a:tcPr/>
                </a:tc>
                <a:tc>
                  <a:txBody>
                    <a:bodyPr/>
                    <a:lstStyle/>
                    <a:p>
                      <a:pPr marL="0" marR="0" lvl="0" indent="0" algn="l" rtl="0" hangingPunct="1">
                        <a:lnSpc>
                          <a:spcPct val="104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pPr>
                      <a:r>
                        <a:rPr lang="ru-RU" sz="1600" b="0" i="0" u="none" strike="noStrike" baseline="0">
                          <a:solidFill>
                            <a:srgbClr val="000000"/>
                          </a:solidFill>
                          <a:latin typeface="Calibri" pitchFamily="34"/>
                          <a:ea typeface="Microsoft YaHei" pitchFamily="2"/>
                          <a:cs typeface="Microsoft YaHei" pitchFamily="2"/>
                        </a:rPr>
                        <a:t> </a:t>
                      </a:r>
                    </a:p>
                  </a:txBody>
                  <a:tcPr/>
                </a:tc>
                <a:tc>
                  <a:txBody>
                    <a:bodyPr/>
                    <a:lstStyle/>
                    <a:p>
                      <a:pPr marL="0" marR="0" lvl="0" indent="0" algn="l" rtl="0" hangingPunct="1">
                        <a:lnSpc>
                          <a:spcPct val="104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pPr>
                      <a:r>
                        <a:rPr lang="ru-RU" sz="1600" b="0" i="0" u="none" strike="noStrike" baseline="0">
                          <a:solidFill>
                            <a:srgbClr val="000000"/>
                          </a:solidFill>
                          <a:latin typeface="Calibri" pitchFamily="34"/>
                          <a:ea typeface="Microsoft YaHei" pitchFamily="2"/>
                          <a:cs typeface="Microsoft YaHei" pitchFamily="2"/>
                        </a:rPr>
                        <a:t> </a:t>
                      </a:r>
                    </a:p>
                  </a:txBody>
                  <a:tcPr/>
                </a:tc>
                <a:tc>
                  <a:txBody>
                    <a:bodyPr/>
                    <a:lstStyle/>
                    <a:p>
                      <a:pPr marL="0" marR="0" lvl="0" indent="0" algn="l" rtl="0" hangingPunct="1">
                        <a:lnSpc>
                          <a:spcPct val="104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pPr>
                      <a:r>
                        <a:rPr lang="ru-RU" sz="1600" b="0" i="0" u="none" strike="noStrike" baseline="0">
                          <a:solidFill>
                            <a:srgbClr val="000000"/>
                          </a:solidFill>
                          <a:latin typeface="Calibri" pitchFamily="34"/>
                          <a:ea typeface="Microsoft YaHei" pitchFamily="2"/>
                          <a:cs typeface="Microsoft YaHei" pitchFamily="2"/>
                        </a:rPr>
                        <a:t> </a:t>
                      </a:r>
                    </a:p>
                  </a:txBody>
                  <a:tcPr/>
                </a:tc>
                <a:tc>
                  <a:txBody>
                    <a:bodyPr/>
                    <a:lstStyle/>
                    <a:p>
                      <a:pPr marL="0" marR="0" lvl="0" indent="0" algn="l" rtl="0" hangingPunct="1">
                        <a:lnSpc>
                          <a:spcPct val="104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pPr>
                      <a:r>
                        <a:rPr lang="ru-RU" sz="1600" b="0" i="0" u="none" strike="noStrike" baseline="0" dirty="0">
                          <a:solidFill>
                            <a:srgbClr val="000000"/>
                          </a:solidFill>
                          <a:latin typeface="Calibri" pitchFamily="34"/>
                          <a:ea typeface="Microsoft YaHei" pitchFamily="2"/>
                          <a:cs typeface="Microsoft YaHei" pitchFamily="2"/>
                        </a:rPr>
                        <a:t> </a:t>
                      </a:r>
                    </a:p>
                  </a:txBody>
                  <a:tcPr/>
                </a:tc>
                <a:tc>
                  <a:txBody>
                    <a:bodyPr/>
                    <a:lstStyle/>
                    <a:p>
                      <a:pPr marL="0" marR="0" lvl="0" indent="0" algn="l" rtl="0" hangingPunct="1">
                        <a:lnSpc>
                          <a:spcPct val="104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pPr>
                      <a:r>
                        <a:rPr lang="ru-RU" sz="1600" b="0" i="0" u="none" strike="noStrike" baseline="0">
                          <a:solidFill>
                            <a:srgbClr val="000000"/>
                          </a:solidFill>
                          <a:latin typeface="Calibri" pitchFamily="34"/>
                          <a:ea typeface="Microsoft YaHei" pitchFamily="2"/>
                          <a:cs typeface="Microsoft YaHei" pitchFamily="2"/>
                        </a:rPr>
                        <a:t> </a:t>
                      </a:r>
                    </a:p>
                  </a:txBody>
                  <a:tcPr/>
                </a:tc>
                <a:tc>
                  <a:txBody>
                    <a:bodyPr/>
                    <a:lstStyle/>
                    <a:p>
                      <a:pPr marL="0" marR="0" lvl="0" indent="0" algn="l" rtl="0" hangingPunct="1">
                        <a:lnSpc>
                          <a:spcPct val="104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pPr>
                      <a:r>
                        <a:rPr lang="ru-RU" sz="1600" b="0" i="0" u="none" strike="noStrike" baseline="0">
                          <a:solidFill>
                            <a:srgbClr val="000000"/>
                          </a:solidFill>
                          <a:latin typeface="Calibri" pitchFamily="34"/>
                          <a:ea typeface="Microsoft YaHei" pitchFamily="2"/>
                          <a:cs typeface="Microsoft YaHei" pitchFamily="2"/>
                        </a:rPr>
                        <a:t> </a:t>
                      </a:r>
                    </a:p>
                  </a:txBody>
                  <a:tcPr/>
                </a:tc>
                <a:tc>
                  <a:txBody>
                    <a:bodyPr/>
                    <a:lstStyle/>
                    <a:p>
                      <a:pPr marL="0" marR="0" lvl="0" indent="0" algn="l" rtl="0" hangingPunct="1">
                        <a:lnSpc>
                          <a:spcPct val="104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pPr>
                      <a:r>
                        <a:rPr lang="ru-RU" sz="1600" b="0" i="0" u="none" strike="noStrike" baseline="0">
                          <a:solidFill>
                            <a:srgbClr val="000000"/>
                          </a:solidFill>
                          <a:latin typeface="Calibri" pitchFamily="34"/>
                          <a:ea typeface="Microsoft YaHei" pitchFamily="2"/>
                          <a:cs typeface="Microsoft YaHei" pitchFamily="2"/>
                        </a:rPr>
                        <a:t> </a:t>
                      </a:r>
                    </a:p>
                  </a:txBody>
                  <a:tcPr/>
                </a:tc>
                <a:extLst>
                  <a:ext uri="{0D108BD9-81ED-4DB2-BD59-A6C34878D82A}">
                    <a16:rowId xmlns:a16="http://schemas.microsoft.com/office/drawing/2014/main" val="4237254522"/>
                  </a:ext>
                </a:extLst>
              </a:tr>
              <a:tr h="336947">
                <a:tc>
                  <a:txBody>
                    <a:bodyPr/>
                    <a:lstStyle/>
                    <a:p>
                      <a:pPr marL="0" marR="0" lvl="0" indent="0" algn="l" rtl="0" hangingPunct="1">
                        <a:lnSpc>
                          <a:spcPct val="9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pPr>
                      <a:r>
                        <a:rPr lang="ru-RU" sz="800" b="0" i="0" u="none" strike="noStrike" baseline="0">
                          <a:solidFill>
                            <a:srgbClr val="000000"/>
                          </a:solidFill>
                          <a:latin typeface="Times New Roman" pitchFamily="34"/>
                          <a:ea typeface="Microsoft YaHei" pitchFamily="2"/>
                          <a:cs typeface="Microsoft YaHei" pitchFamily="2"/>
                        </a:rPr>
                        <a:t>из них бесплатно</a:t>
                      </a:r>
                    </a:p>
                  </a:txBody>
                  <a:tcPr/>
                </a:tc>
                <a:tc>
                  <a:txBody>
                    <a:bodyPr/>
                    <a:lstStyle/>
                    <a:p>
                      <a:pPr marL="0" marR="0" lvl="0" indent="0" algn="l" rtl="0" hangingPunct="1">
                        <a:lnSpc>
                          <a:spcPct val="104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pPr>
                      <a:r>
                        <a:rPr lang="ru-RU" sz="1600" b="0" i="0" u="none" strike="noStrike" baseline="0">
                          <a:solidFill>
                            <a:srgbClr val="000000"/>
                          </a:solidFill>
                          <a:latin typeface="Calibri" pitchFamily="34"/>
                          <a:ea typeface="Microsoft YaHei" pitchFamily="2"/>
                          <a:cs typeface="Microsoft YaHei" pitchFamily="2"/>
                        </a:rPr>
                        <a:t> </a:t>
                      </a:r>
                    </a:p>
                  </a:txBody>
                  <a:tcPr/>
                </a:tc>
                <a:tc>
                  <a:txBody>
                    <a:bodyPr/>
                    <a:lstStyle/>
                    <a:p>
                      <a:pPr marL="0" marR="0" lvl="0" indent="0" algn="l" rtl="0" hangingPunct="1">
                        <a:lnSpc>
                          <a:spcPct val="104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pPr>
                      <a:r>
                        <a:rPr lang="ru-RU" sz="1600" b="0" i="0" u="none" strike="noStrike" baseline="0">
                          <a:solidFill>
                            <a:srgbClr val="000000"/>
                          </a:solidFill>
                          <a:latin typeface="Calibri" pitchFamily="34"/>
                          <a:ea typeface="Microsoft YaHei" pitchFamily="2"/>
                          <a:cs typeface="Microsoft YaHei" pitchFamily="2"/>
                        </a:rPr>
                        <a:t> </a:t>
                      </a:r>
                    </a:p>
                  </a:txBody>
                  <a:tcPr/>
                </a:tc>
                <a:tc>
                  <a:txBody>
                    <a:bodyPr/>
                    <a:lstStyle/>
                    <a:p>
                      <a:pPr marL="0" marR="0" lvl="0" indent="0" algn="l" rtl="0" hangingPunct="1">
                        <a:lnSpc>
                          <a:spcPct val="104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pPr>
                      <a:r>
                        <a:rPr lang="ru-RU" sz="1600" b="0" i="0" u="none" strike="noStrike" baseline="0">
                          <a:solidFill>
                            <a:srgbClr val="000000"/>
                          </a:solidFill>
                          <a:latin typeface="Calibri" pitchFamily="34"/>
                          <a:ea typeface="Microsoft YaHei" pitchFamily="2"/>
                          <a:cs typeface="Microsoft YaHei" pitchFamily="2"/>
                        </a:rPr>
                        <a:t> </a:t>
                      </a:r>
                    </a:p>
                  </a:txBody>
                  <a:tcPr/>
                </a:tc>
                <a:tc>
                  <a:txBody>
                    <a:bodyPr/>
                    <a:lstStyle/>
                    <a:p>
                      <a:pPr marL="0" marR="0" lvl="0" indent="0" algn="l" rtl="0" hangingPunct="1">
                        <a:lnSpc>
                          <a:spcPct val="104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pPr>
                      <a:r>
                        <a:rPr lang="ru-RU" sz="1600" b="0" i="0" u="none" strike="noStrike" baseline="0">
                          <a:solidFill>
                            <a:srgbClr val="000000"/>
                          </a:solidFill>
                          <a:latin typeface="Calibri" pitchFamily="34"/>
                          <a:ea typeface="Microsoft YaHei" pitchFamily="2"/>
                          <a:cs typeface="Microsoft YaHei" pitchFamily="2"/>
                        </a:rPr>
                        <a:t> </a:t>
                      </a:r>
                    </a:p>
                  </a:txBody>
                  <a:tcPr/>
                </a:tc>
                <a:tc>
                  <a:txBody>
                    <a:bodyPr/>
                    <a:lstStyle/>
                    <a:p>
                      <a:pPr marL="0" marR="0" lvl="0" indent="0" algn="l" rtl="0" hangingPunct="1">
                        <a:lnSpc>
                          <a:spcPct val="104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pPr>
                      <a:r>
                        <a:rPr lang="ru-RU" sz="1600" b="0" i="0" u="none" strike="noStrike" baseline="0">
                          <a:solidFill>
                            <a:srgbClr val="000000"/>
                          </a:solidFill>
                          <a:latin typeface="Calibri" pitchFamily="34"/>
                          <a:ea typeface="Microsoft YaHei" pitchFamily="2"/>
                          <a:cs typeface="Microsoft YaHei" pitchFamily="2"/>
                        </a:rPr>
                        <a:t> </a:t>
                      </a:r>
                    </a:p>
                  </a:txBody>
                  <a:tcPr/>
                </a:tc>
                <a:tc>
                  <a:txBody>
                    <a:bodyPr/>
                    <a:lstStyle/>
                    <a:p>
                      <a:pPr marL="0" marR="0" lvl="0" indent="0" algn="l" rtl="0" hangingPunct="1">
                        <a:lnSpc>
                          <a:spcPct val="104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pPr>
                      <a:r>
                        <a:rPr lang="ru-RU" sz="1600" b="0" i="0" u="none" strike="noStrike" baseline="0">
                          <a:solidFill>
                            <a:srgbClr val="000000"/>
                          </a:solidFill>
                          <a:latin typeface="Calibri" pitchFamily="34"/>
                          <a:ea typeface="Microsoft YaHei" pitchFamily="2"/>
                          <a:cs typeface="Microsoft YaHei" pitchFamily="2"/>
                        </a:rPr>
                        <a:t> </a:t>
                      </a:r>
                    </a:p>
                  </a:txBody>
                  <a:tcPr/>
                </a:tc>
                <a:tc>
                  <a:txBody>
                    <a:bodyPr/>
                    <a:lstStyle/>
                    <a:p>
                      <a:pPr marL="0" marR="0" lvl="0" indent="0" algn="l" rtl="0" hangingPunct="1">
                        <a:lnSpc>
                          <a:spcPct val="104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pPr>
                      <a:r>
                        <a:rPr lang="ru-RU" sz="1600" b="0" i="0" u="none" strike="noStrike" baseline="0">
                          <a:solidFill>
                            <a:srgbClr val="000000"/>
                          </a:solidFill>
                          <a:latin typeface="Calibri" pitchFamily="34"/>
                          <a:ea typeface="Microsoft YaHei" pitchFamily="2"/>
                          <a:cs typeface="Microsoft YaHei" pitchFamily="2"/>
                        </a:rPr>
                        <a:t> </a:t>
                      </a:r>
                    </a:p>
                  </a:txBody>
                  <a:tcPr/>
                </a:tc>
                <a:tc>
                  <a:txBody>
                    <a:bodyPr/>
                    <a:lstStyle/>
                    <a:p>
                      <a:pPr marL="0" marR="0" lvl="0" indent="0" algn="l" rtl="0" hangingPunct="1">
                        <a:lnSpc>
                          <a:spcPct val="104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pPr>
                      <a:r>
                        <a:rPr lang="ru-RU" sz="1600" b="0" i="0" u="none" strike="noStrike" baseline="0">
                          <a:solidFill>
                            <a:srgbClr val="000000"/>
                          </a:solidFill>
                          <a:latin typeface="Calibri" pitchFamily="34"/>
                          <a:ea typeface="Microsoft YaHei" pitchFamily="2"/>
                          <a:cs typeface="Microsoft YaHei" pitchFamily="2"/>
                        </a:rPr>
                        <a:t> </a:t>
                      </a:r>
                    </a:p>
                  </a:txBody>
                  <a:tcPr/>
                </a:tc>
                <a:extLst>
                  <a:ext uri="{0D108BD9-81ED-4DB2-BD59-A6C34878D82A}">
                    <a16:rowId xmlns:a16="http://schemas.microsoft.com/office/drawing/2014/main" val="4011970989"/>
                  </a:ext>
                </a:extLst>
              </a:tr>
              <a:tr h="410739">
                <a:tc>
                  <a:txBody>
                    <a:bodyPr/>
                    <a:lstStyle/>
                    <a:p>
                      <a:pPr marL="0" marR="0" lvl="0" indent="0" algn="l" rtl="0" hangingPunct="1">
                        <a:lnSpc>
                          <a:spcPct val="9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pPr>
                      <a:r>
                        <a:rPr lang="ru-RU" sz="800" b="0" i="0" u="none" strike="noStrike" baseline="0">
                          <a:solidFill>
                            <a:srgbClr val="000000"/>
                          </a:solidFill>
                          <a:latin typeface="Times New Roman" pitchFamily="34"/>
                          <a:ea typeface="Microsoft YaHei" pitchFamily="2"/>
                          <a:cs typeface="Microsoft YaHei" pitchFamily="2"/>
                        </a:rPr>
                        <a:t>в бессрочное (постоянное) владение</a:t>
                      </a:r>
                    </a:p>
                  </a:txBody>
                  <a:tcPr/>
                </a:tc>
                <a:tc>
                  <a:txBody>
                    <a:bodyPr/>
                    <a:lstStyle/>
                    <a:p>
                      <a:pPr marL="0" marR="0" lvl="0" indent="0" algn="l" rtl="0" hangingPunct="1">
                        <a:lnSpc>
                          <a:spcPct val="104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pPr>
                      <a:r>
                        <a:rPr lang="ru-RU" sz="1600" b="0" i="0" u="none" strike="noStrike" baseline="0" dirty="0">
                          <a:solidFill>
                            <a:srgbClr val="000000"/>
                          </a:solidFill>
                          <a:latin typeface="Calibri" pitchFamily="34"/>
                          <a:ea typeface="Microsoft YaHei" pitchFamily="2"/>
                          <a:cs typeface="Microsoft YaHei" pitchFamily="2"/>
                        </a:rPr>
                        <a:t> </a:t>
                      </a:r>
                    </a:p>
                  </a:txBody>
                  <a:tcPr/>
                </a:tc>
                <a:tc>
                  <a:txBody>
                    <a:bodyPr/>
                    <a:lstStyle/>
                    <a:p>
                      <a:pPr marL="0" marR="0" lvl="0" indent="0" algn="l" rtl="0" hangingPunct="1">
                        <a:lnSpc>
                          <a:spcPct val="104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pPr>
                      <a:r>
                        <a:rPr lang="ru-RU" sz="1600" b="0" i="0" u="none" strike="noStrike" baseline="0">
                          <a:solidFill>
                            <a:srgbClr val="000000"/>
                          </a:solidFill>
                          <a:latin typeface="Calibri" pitchFamily="34"/>
                          <a:ea typeface="Microsoft YaHei" pitchFamily="2"/>
                          <a:cs typeface="Microsoft YaHei" pitchFamily="2"/>
                        </a:rPr>
                        <a:t> </a:t>
                      </a:r>
                    </a:p>
                  </a:txBody>
                  <a:tcPr/>
                </a:tc>
                <a:tc>
                  <a:txBody>
                    <a:bodyPr/>
                    <a:lstStyle/>
                    <a:p>
                      <a:pPr marL="0" marR="0" lvl="0" indent="0" algn="l" rtl="0" hangingPunct="1">
                        <a:lnSpc>
                          <a:spcPct val="104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pPr>
                      <a:r>
                        <a:rPr lang="ru-RU" sz="1600" b="0" i="0" u="none" strike="noStrike" baseline="0">
                          <a:solidFill>
                            <a:srgbClr val="000000"/>
                          </a:solidFill>
                          <a:latin typeface="Calibri" pitchFamily="34"/>
                          <a:ea typeface="Microsoft YaHei" pitchFamily="2"/>
                          <a:cs typeface="Microsoft YaHei" pitchFamily="2"/>
                        </a:rPr>
                        <a:t> </a:t>
                      </a:r>
                    </a:p>
                  </a:txBody>
                  <a:tcPr/>
                </a:tc>
                <a:tc>
                  <a:txBody>
                    <a:bodyPr/>
                    <a:lstStyle/>
                    <a:p>
                      <a:pPr marL="0" marR="0" lvl="0" indent="0" algn="l" rtl="0" hangingPunct="1">
                        <a:lnSpc>
                          <a:spcPct val="104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pPr>
                      <a:r>
                        <a:rPr lang="ru-RU" sz="1600" b="0" i="0" u="none" strike="noStrike" baseline="0">
                          <a:solidFill>
                            <a:srgbClr val="000000"/>
                          </a:solidFill>
                          <a:latin typeface="Calibri" pitchFamily="34"/>
                          <a:ea typeface="Microsoft YaHei" pitchFamily="2"/>
                          <a:cs typeface="Microsoft YaHei" pitchFamily="2"/>
                        </a:rPr>
                        <a:t> </a:t>
                      </a:r>
                    </a:p>
                  </a:txBody>
                  <a:tcPr/>
                </a:tc>
                <a:tc>
                  <a:txBody>
                    <a:bodyPr/>
                    <a:lstStyle/>
                    <a:p>
                      <a:pPr marL="0" marR="0" lvl="0" indent="0" algn="l" rtl="0" hangingPunct="1">
                        <a:lnSpc>
                          <a:spcPct val="104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pPr>
                      <a:r>
                        <a:rPr lang="ru-RU" sz="1600" b="0" i="0" u="none" strike="noStrike" baseline="0">
                          <a:solidFill>
                            <a:srgbClr val="000000"/>
                          </a:solidFill>
                          <a:latin typeface="Calibri" pitchFamily="34"/>
                          <a:ea typeface="Microsoft YaHei" pitchFamily="2"/>
                          <a:cs typeface="Microsoft YaHei" pitchFamily="2"/>
                        </a:rPr>
                        <a:t> </a:t>
                      </a:r>
                    </a:p>
                  </a:txBody>
                  <a:tcPr/>
                </a:tc>
                <a:tc>
                  <a:txBody>
                    <a:bodyPr/>
                    <a:lstStyle/>
                    <a:p>
                      <a:pPr marL="0" marR="0" lvl="0" indent="0" algn="l" rtl="0" hangingPunct="1">
                        <a:lnSpc>
                          <a:spcPct val="104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pPr>
                      <a:r>
                        <a:rPr lang="ru-RU" sz="1600" b="0" i="0" u="none" strike="noStrike" baseline="0">
                          <a:solidFill>
                            <a:srgbClr val="000000"/>
                          </a:solidFill>
                          <a:latin typeface="Calibri" pitchFamily="34"/>
                          <a:ea typeface="Microsoft YaHei" pitchFamily="2"/>
                          <a:cs typeface="Microsoft YaHei" pitchFamily="2"/>
                        </a:rPr>
                        <a:t> </a:t>
                      </a:r>
                    </a:p>
                  </a:txBody>
                  <a:tcPr/>
                </a:tc>
                <a:tc>
                  <a:txBody>
                    <a:bodyPr/>
                    <a:lstStyle/>
                    <a:p>
                      <a:pPr marL="0" marR="0" lvl="0" indent="0" algn="l" rtl="0" hangingPunct="1">
                        <a:lnSpc>
                          <a:spcPct val="104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pPr>
                      <a:r>
                        <a:rPr lang="ru-RU" sz="1600" b="0" i="0" u="none" strike="noStrike" baseline="0">
                          <a:solidFill>
                            <a:srgbClr val="000000"/>
                          </a:solidFill>
                          <a:latin typeface="Calibri" pitchFamily="34"/>
                          <a:ea typeface="Microsoft YaHei" pitchFamily="2"/>
                          <a:cs typeface="Microsoft YaHei" pitchFamily="2"/>
                        </a:rPr>
                        <a:t> </a:t>
                      </a:r>
                    </a:p>
                  </a:txBody>
                  <a:tcPr/>
                </a:tc>
                <a:tc>
                  <a:txBody>
                    <a:bodyPr/>
                    <a:lstStyle/>
                    <a:p>
                      <a:pPr marL="0" marR="0" lvl="0" indent="0" algn="l" rtl="0" hangingPunct="1">
                        <a:lnSpc>
                          <a:spcPct val="104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pPr>
                      <a:r>
                        <a:rPr lang="ru-RU" sz="1600" b="0" i="0" u="none" strike="noStrike" baseline="0" dirty="0">
                          <a:solidFill>
                            <a:srgbClr val="000000"/>
                          </a:solidFill>
                          <a:latin typeface="Calibri" pitchFamily="34"/>
                          <a:ea typeface="Microsoft YaHei" pitchFamily="2"/>
                          <a:cs typeface="Microsoft YaHei" pitchFamily="2"/>
                        </a:rPr>
                        <a:t> </a:t>
                      </a:r>
                    </a:p>
                  </a:txBody>
                  <a:tcPr/>
                </a:tc>
                <a:extLst>
                  <a:ext uri="{0D108BD9-81ED-4DB2-BD59-A6C34878D82A}">
                    <a16:rowId xmlns:a16="http://schemas.microsoft.com/office/drawing/2014/main" val="3866792894"/>
                  </a:ext>
                </a:extLst>
              </a:tr>
              <a:tr h="196440">
                <a:tc gridSpan="9">
                  <a:txBody>
                    <a:bodyPr/>
                    <a:lstStyle/>
                    <a:p>
                      <a:pPr marL="0" marR="0" lvl="0" indent="0" algn="l" rtl="0" hangingPunct="1">
                        <a:lnSpc>
                          <a:spcPct val="9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pPr>
                      <a:r>
                        <a:rPr lang="ru-RU" sz="800" b="0" i="0" u="none" strike="noStrike" baseline="0">
                          <a:solidFill>
                            <a:srgbClr val="000000"/>
                          </a:solidFill>
                          <a:latin typeface="Times New Roman" pitchFamily="34"/>
                          <a:ea typeface="Microsoft YaHei" pitchFamily="2"/>
                          <a:cs typeface="Microsoft YaHei" pitchFamily="2"/>
                        </a:rPr>
                        <a:t>Итого:</a:t>
                      </a:r>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4084441170"/>
                  </a:ext>
                </a:extLst>
              </a:tr>
              <a:tr h="1372834">
                <a:tc gridSpan="9">
                  <a:txBody>
                    <a:bodyPr/>
                    <a:lstStyle/>
                    <a:p>
                      <a:pPr marL="0" marR="0" lvl="0" indent="0" algn="l" rtl="0" hangingPunct="1">
                        <a:lnSpc>
                          <a:spcPct val="9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pPr>
                      <a:r>
                        <a:rPr lang="ru-RU" sz="800" b="0" i="0" u="none" strike="noStrike" baseline="0" dirty="0">
                          <a:solidFill>
                            <a:srgbClr val="000000"/>
                          </a:solidFill>
                          <a:latin typeface="Times New Roman" pitchFamily="34"/>
                          <a:ea typeface="Microsoft YaHei" pitchFamily="2"/>
                          <a:cs typeface="Microsoft YaHei" pitchFamily="2"/>
                        </a:rPr>
                        <a:t>Свидетельство составлено в двух экземплярах, из которых первый</a:t>
                      </a:r>
                    </a:p>
                    <a:p>
                      <a:pPr marL="0" marR="0" lvl="0" indent="0" algn="l" rtl="0" hangingPunct="1">
                        <a:lnSpc>
                          <a:spcPct val="9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pPr>
                      <a:r>
                        <a:rPr lang="ru-RU" sz="800" b="0" i="0" u="none" strike="noStrike" baseline="0" dirty="0">
                          <a:solidFill>
                            <a:srgbClr val="000000"/>
                          </a:solidFill>
                          <a:latin typeface="Times New Roman" pitchFamily="34"/>
                          <a:ea typeface="Microsoft YaHei" pitchFamily="2"/>
                          <a:cs typeface="Microsoft YaHei" pitchFamily="2"/>
                        </a:rPr>
                        <a:t>выдан ____________________________________________________________________,</a:t>
                      </a:r>
                    </a:p>
                    <a:p>
                      <a:pPr marL="0" marR="0" lvl="0" indent="0" algn="l" rtl="0" hangingPunct="1">
                        <a:lnSpc>
                          <a:spcPct val="9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pPr>
                      <a:r>
                        <a:rPr lang="ru-RU" sz="800" b="0" i="0" u="none" strike="noStrike" baseline="0" dirty="0">
                          <a:solidFill>
                            <a:srgbClr val="000000"/>
                          </a:solidFill>
                          <a:latin typeface="Times New Roman" pitchFamily="34"/>
                          <a:ea typeface="Microsoft YaHei" pitchFamily="2"/>
                          <a:cs typeface="Microsoft YaHei" pitchFamily="2"/>
                        </a:rPr>
                        <a:t>(наименование или Ф.И.О. собственника земли, землепользователя)</a:t>
                      </a:r>
                    </a:p>
                    <a:p>
                      <a:pPr marL="0" marR="0" lvl="0" indent="0" algn="l" rtl="0" hangingPunct="1">
                        <a:lnSpc>
                          <a:spcPct val="9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pPr>
                      <a:r>
                        <a:rPr lang="ru-RU" sz="800" b="0" i="0" u="none" strike="noStrike" baseline="0" dirty="0">
                          <a:solidFill>
                            <a:srgbClr val="000000"/>
                          </a:solidFill>
                          <a:latin typeface="Times New Roman" pitchFamily="34"/>
                          <a:ea typeface="Microsoft YaHei" pitchFamily="2"/>
                          <a:cs typeface="Microsoft YaHei" pitchFamily="2"/>
                        </a:rPr>
                        <a:t>второй хранится в __________________________________________________________</a:t>
                      </a:r>
                    </a:p>
                    <a:p>
                      <a:pPr marL="0" marR="0" lvl="0" indent="0" algn="l" rtl="0" hangingPunct="1">
                        <a:lnSpc>
                          <a:spcPct val="9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pPr>
                      <a:r>
                        <a:rPr lang="ru-RU" sz="800" b="0" i="0" u="none" strike="noStrike" baseline="0" dirty="0">
                          <a:solidFill>
                            <a:srgbClr val="000000"/>
                          </a:solidFill>
                          <a:latin typeface="Times New Roman" pitchFamily="34"/>
                          <a:ea typeface="Microsoft YaHei" pitchFamily="2"/>
                          <a:cs typeface="Microsoft YaHei" pitchFamily="2"/>
                        </a:rPr>
                        <a:t>(наименование органа, выдавшего свидетельство)</a:t>
                      </a:r>
                    </a:p>
                    <a:p>
                      <a:pPr marL="0" marR="0" lvl="0" indent="0" algn="l" rtl="0" hangingPunct="1">
                        <a:lnSpc>
                          <a:spcPct val="9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pPr>
                      <a:r>
                        <a:rPr lang="ru-RU" sz="800" b="0" i="0" u="none" strike="noStrike" baseline="0" dirty="0">
                          <a:solidFill>
                            <a:srgbClr val="000000"/>
                          </a:solidFill>
                          <a:latin typeface="Times New Roman" pitchFamily="34"/>
                          <a:ea typeface="Microsoft YaHei" pitchFamily="2"/>
                          <a:cs typeface="Microsoft YaHei" pitchFamily="2"/>
                        </a:rPr>
                        <a:t>Свидетельство является временным документом и действует до выдачи государственного акта на право собственности на землю, бессрочное (постоянное) пользование землей.</a:t>
                      </a:r>
                    </a:p>
                    <a:p>
                      <a:pPr marL="0" marR="0" lvl="0" indent="0" algn="l" rtl="0" hangingPunct="1">
                        <a:lnSpc>
                          <a:spcPct val="9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pPr>
                      <a:r>
                        <a:rPr lang="ru-RU" sz="800" b="0" i="0" u="none" strike="noStrike" baseline="0" dirty="0">
                          <a:solidFill>
                            <a:srgbClr val="000000"/>
                          </a:solidFill>
                          <a:latin typeface="Times New Roman" pitchFamily="34"/>
                          <a:ea typeface="Microsoft YaHei" pitchFamily="2"/>
                          <a:cs typeface="Microsoft YaHei" pitchFamily="2"/>
                        </a:rPr>
                        <a:t>М.П.__________                        _____________________________________________</a:t>
                      </a:r>
                    </a:p>
                    <a:p>
                      <a:pPr marL="0" marR="0" lvl="0" indent="0" algn="l" rtl="0" hangingPunct="1">
                        <a:lnSpc>
                          <a:spcPct val="9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pPr>
                      <a:r>
                        <a:rPr lang="ru-RU" sz="800" b="0" i="0" u="none" strike="noStrike" baseline="0" dirty="0">
                          <a:solidFill>
                            <a:srgbClr val="000000"/>
                          </a:solidFill>
                          <a:latin typeface="Times New Roman" pitchFamily="34"/>
                          <a:ea typeface="Microsoft YaHei" pitchFamily="2"/>
                          <a:cs typeface="Microsoft YaHei" pitchFamily="2"/>
                        </a:rPr>
                        <a:t>(подпись)                               (наименование органа, выдавшего свидетельство)</a:t>
                      </a:r>
                    </a:p>
                    <a:p>
                      <a:pPr marL="0" marR="0" lvl="0" indent="0" algn="l" rtl="0" hangingPunct="1">
                        <a:lnSpc>
                          <a:spcPct val="9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pPr>
                      <a:r>
                        <a:rPr lang="ru-RU" sz="800" b="0" i="0" u="none" strike="noStrike" baseline="0" dirty="0">
                          <a:solidFill>
                            <a:srgbClr val="000000"/>
                          </a:solidFill>
                          <a:latin typeface="Times New Roman" pitchFamily="34"/>
                          <a:ea typeface="Microsoft YaHei" pitchFamily="2"/>
                          <a:cs typeface="Microsoft YaHei" pitchFamily="2"/>
                        </a:rPr>
                        <a:t>Дата выдачи свидетельства</a:t>
                      </a:r>
                    </a:p>
                    <a:p>
                      <a:pPr marL="0" marR="0" lvl="0" indent="0" algn="l" rtl="0" hangingPunct="1">
                        <a:lnSpc>
                          <a:spcPct val="9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pPr>
                      <a:r>
                        <a:rPr lang="ru-RU" sz="800" b="0" i="0" u="none" strike="noStrike" baseline="0" dirty="0">
                          <a:solidFill>
                            <a:srgbClr val="000000"/>
                          </a:solidFill>
                          <a:latin typeface="Times New Roman" pitchFamily="34"/>
                          <a:ea typeface="Microsoft YaHei" pitchFamily="2"/>
                          <a:cs typeface="Microsoft YaHei" pitchFamily="2"/>
                        </a:rPr>
                        <a:t>_____________________________</a:t>
                      </a:r>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742323430"/>
                  </a:ext>
                </a:extLst>
              </a:tr>
            </a:tbl>
          </a:graphicData>
        </a:graphic>
      </p:graphicFrame>
      <p:sp>
        <p:nvSpPr>
          <p:cNvPr id="7" name="Прямоугольник 6"/>
          <p:cNvSpPr/>
          <p:nvPr/>
        </p:nvSpPr>
        <p:spPr>
          <a:xfrm>
            <a:off x="968991" y="6211669"/>
            <a:ext cx="10331355" cy="646331"/>
          </a:xfrm>
          <a:prstGeom prst="rect">
            <a:avLst/>
          </a:prstGeom>
        </p:spPr>
        <p:txBody>
          <a:bodyPr wrap="square">
            <a:spAutoFit/>
          </a:bodyPr>
          <a:lstStyle/>
          <a:p>
            <a:pPr algn="ctr">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ru-RU" b="1" i="1" dirty="0">
                <a:solidFill>
                  <a:srgbClr val="000000"/>
                </a:solidFill>
                <a:effectLst>
                  <a:outerShdw dist="17962" dir="2700000">
                    <a:srgbClr val="000000"/>
                  </a:outerShdw>
                </a:effectLst>
                <a:latin typeface="Times New Roman" pitchFamily="18"/>
                <a:ea typeface="Times New Roman" pitchFamily="18"/>
                <a:cs typeface="Times New Roman" pitchFamily="18"/>
              </a:rPr>
              <a:t>Представленная форма свидетельства была утверждена</a:t>
            </a:r>
          </a:p>
          <a:p>
            <a:pPr algn="ctr">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ru-RU" b="1" u="sng" dirty="0">
                <a:solidFill>
                  <a:srgbClr val="000000"/>
                </a:solidFill>
                <a:latin typeface="Times New Roman" pitchFamily="18"/>
                <a:ea typeface="Times New Roman" pitchFamily="18"/>
                <a:cs typeface="Times New Roman" pitchFamily="18"/>
              </a:rPr>
              <a:t>письмом Роскомзема №3-14/60 от 13.01.1992 г.</a:t>
            </a:r>
          </a:p>
        </p:txBody>
      </p:sp>
      <p:sp>
        <p:nvSpPr>
          <p:cNvPr id="8" name="Rectangle 53"/>
          <p:cNvSpPr/>
          <p:nvPr/>
        </p:nvSpPr>
        <p:spPr>
          <a:xfrm>
            <a:off x="2654703" y="154428"/>
            <a:ext cx="6867892" cy="956284"/>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none" lIns="90004" tIns="46798" rIns="90004" bIns="46798" anchor="ctr" anchorCtr="0" compatLnSpc="1">
            <a:spAutoFit/>
          </a:bodyPr>
          <a:lstStyle/>
          <a:p>
            <a:pPr algn="ctr">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ru-RU" sz="1400" b="1" dirty="0">
                <a:solidFill>
                  <a:srgbClr val="000000"/>
                </a:solidFill>
                <a:latin typeface="Times New Roman" pitchFamily="18"/>
                <a:ea typeface="Microsoft YaHei" pitchFamily="2"/>
                <a:cs typeface="Microsoft YaHei" pitchFamily="2"/>
              </a:rPr>
              <a:t>СВИДЕТЕЛЬСТВО</a:t>
            </a:r>
            <a:br>
              <a:rPr lang="ru-RU" sz="1400" b="1" dirty="0">
                <a:solidFill>
                  <a:srgbClr val="000000"/>
                </a:solidFill>
                <a:latin typeface="Times New Roman" pitchFamily="18"/>
                <a:ea typeface="Microsoft YaHei" pitchFamily="2"/>
                <a:cs typeface="Microsoft YaHei" pitchFamily="2"/>
              </a:rPr>
            </a:br>
            <a:r>
              <a:rPr lang="ru-RU" sz="1400" b="1" dirty="0">
                <a:solidFill>
                  <a:srgbClr val="000000"/>
                </a:solidFill>
                <a:latin typeface="Times New Roman" pitchFamily="18"/>
                <a:ea typeface="Microsoft YaHei" pitchFamily="2"/>
                <a:cs typeface="Microsoft YaHei" pitchFamily="2"/>
              </a:rPr>
              <a:t>на право собственности на землю, бессрочного (постоянного) пользования землей</a:t>
            </a:r>
          </a:p>
          <a:p>
            <a:pPr>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br>
              <a:rPr lang="ru-RU" sz="1400" dirty="0">
                <a:solidFill>
                  <a:srgbClr val="000000"/>
                </a:solidFill>
                <a:latin typeface="Arial" pitchFamily="34"/>
                <a:ea typeface="Microsoft YaHei" pitchFamily="2"/>
                <a:cs typeface="Microsoft YaHei" pitchFamily="2"/>
              </a:rPr>
            </a:br>
            <a:endParaRPr lang="ru-RU" sz="1400" dirty="0">
              <a:solidFill>
                <a:srgbClr val="000000"/>
              </a:solidFill>
              <a:latin typeface="Arial" pitchFamily="34"/>
              <a:ea typeface="Microsoft YaHei" pitchFamily="2"/>
              <a:cs typeface="Microsoft YaHei" pitchFamily="2"/>
            </a:endParaRPr>
          </a:p>
        </p:txBody>
      </p:sp>
    </p:spTree>
    <p:extLst>
      <p:ext uri="{BB962C8B-B14F-4D97-AF65-F5344CB8AC3E}">
        <p14:creationId xmlns:p14="http://schemas.microsoft.com/office/powerpoint/2010/main" val="35324119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8000"/>
            <a:lum/>
          </a:blip>
          <a:srcRect/>
          <a:stretch>
            <a:fillRect t="-40000" b="-40000"/>
          </a:stretch>
        </a:blipFill>
        <a:effectLst/>
      </p:bgPr>
    </p:bg>
    <p:spTree>
      <p:nvGrpSpPr>
        <p:cNvPr id="1" name=""/>
        <p:cNvGrpSpPr/>
        <p:nvPr/>
      </p:nvGrpSpPr>
      <p:grpSpPr>
        <a:xfrm>
          <a:off x="0" y="0"/>
          <a:ext cx="0" cy="0"/>
          <a:chOff x="0" y="0"/>
          <a:chExt cx="0" cy="0"/>
        </a:xfrm>
      </p:grpSpPr>
      <p:sp>
        <p:nvSpPr>
          <p:cNvPr id="8" name="Rectangle 4"/>
          <p:cNvSpPr>
            <a:spLocks noChangeArrowheads="1"/>
          </p:cNvSpPr>
          <p:nvPr/>
        </p:nvSpPr>
        <p:spPr bwMode="auto">
          <a:xfrm>
            <a:off x="6095967" y="42025"/>
            <a:ext cx="65" cy="37314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952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
        <p:nvSpPr>
          <p:cNvPr id="4" name="Прямоугольник 3"/>
          <p:cNvSpPr/>
          <p:nvPr/>
        </p:nvSpPr>
        <p:spPr>
          <a:xfrm>
            <a:off x="535577" y="1817803"/>
            <a:ext cx="11351623" cy="3416320"/>
          </a:xfrm>
          <a:prstGeom prst="rect">
            <a:avLst/>
          </a:prstGeom>
          <a:noFill/>
        </p:spPr>
        <p:txBody>
          <a:bodyPr wrap="square" lIns="91440" tIns="45720" rIns="91440" bIns="45720">
            <a:spAutoFit/>
          </a:bodyPr>
          <a:lstStyle/>
          <a:p>
            <a:pPr algn="ctr"/>
            <a:r>
              <a:rPr lang="ru-RU" sz="5400" b="1" i="1" cap="none" spc="0" dirty="0">
                <a:ln w="13462">
                  <a:solidFill>
                    <a:schemeClr val="bg1"/>
                  </a:solidFill>
                  <a:prstDash val="solid"/>
                </a:ln>
                <a:solidFill>
                  <a:srgbClr val="7030A0"/>
                </a:solidFill>
                <a:effectLst>
                  <a:outerShdw dist="38100" dir="2700000" algn="bl" rotWithShape="0">
                    <a:schemeClr val="accent5"/>
                  </a:outerShdw>
                </a:effectLst>
              </a:rPr>
              <a:t>Категория земли – обязательный элемент</a:t>
            </a:r>
          </a:p>
          <a:p>
            <a:pPr algn="ctr"/>
            <a:r>
              <a:rPr lang="ru-RU" sz="5400" b="1" i="1" cap="none" spc="0" dirty="0">
                <a:ln w="13462">
                  <a:solidFill>
                    <a:schemeClr val="bg1"/>
                  </a:solidFill>
                  <a:prstDash val="solid"/>
                </a:ln>
                <a:solidFill>
                  <a:srgbClr val="7030A0"/>
                </a:solidFill>
                <a:effectLst>
                  <a:outerShdw dist="38100" dir="2700000" algn="bl" rotWithShape="0">
                    <a:schemeClr val="accent5"/>
                  </a:outerShdw>
                </a:effectLst>
              </a:rPr>
              <a:t> договора купли-продажи </a:t>
            </a:r>
          </a:p>
          <a:p>
            <a:pPr algn="ctr"/>
            <a:r>
              <a:rPr lang="ru-RU" sz="5400" b="1" i="1" cap="none" spc="0" dirty="0">
                <a:ln w="13462">
                  <a:solidFill>
                    <a:schemeClr val="bg1"/>
                  </a:solidFill>
                  <a:prstDash val="solid"/>
                </a:ln>
                <a:solidFill>
                  <a:srgbClr val="7030A0"/>
                </a:solidFill>
                <a:effectLst>
                  <a:outerShdw dist="38100" dir="2700000" algn="bl" rotWithShape="0">
                    <a:schemeClr val="accent5"/>
                  </a:outerShdw>
                </a:effectLst>
              </a:rPr>
              <a:t>земельного участка </a:t>
            </a:r>
          </a:p>
        </p:txBody>
      </p:sp>
    </p:spTree>
    <p:extLst>
      <p:ext uri="{BB962C8B-B14F-4D97-AF65-F5344CB8AC3E}">
        <p14:creationId xmlns:p14="http://schemas.microsoft.com/office/powerpoint/2010/main" val="87419799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8000"/>
            <a:lum/>
          </a:blip>
          <a:srcRect/>
          <a:stretch>
            <a:fillRect t="-40000" b="-40000"/>
          </a:stretch>
        </a:blipFill>
        <a:effectLst/>
      </p:bgPr>
    </p:bg>
    <p:spTree>
      <p:nvGrpSpPr>
        <p:cNvPr id="1" name=""/>
        <p:cNvGrpSpPr/>
        <p:nvPr/>
      </p:nvGrpSpPr>
      <p:grpSpPr>
        <a:xfrm>
          <a:off x="0" y="0"/>
          <a:ext cx="0" cy="0"/>
          <a:chOff x="0" y="0"/>
          <a:chExt cx="0" cy="0"/>
        </a:xfrm>
      </p:grpSpPr>
      <p:sp>
        <p:nvSpPr>
          <p:cNvPr id="8" name="Rectangle 4"/>
          <p:cNvSpPr>
            <a:spLocks noChangeArrowheads="1"/>
          </p:cNvSpPr>
          <p:nvPr/>
        </p:nvSpPr>
        <p:spPr bwMode="auto">
          <a:xfrm>
            <a:off x="6095967" y="42025"/>
            <a:ext cx="65" cy="37314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952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
        <p:nvSpPr>
          <p:cNvPr id="3" name="Прямоугольник 2"/>
          <p:cNvSpPr/>
          <p:nvPr/>
        </p:nvSpPr>
        <p:spPr>
          <a:xfrm>
            <a:off x="263237" y="948690"/>
            <a:ext cx="11928763" cy="5355312"/>
          </a:xfrm>
          <a:prstGeom prst="rect">
            <a:avLst/>
          </a:prstGeom>
        </p:spPr>
        <p:txBody>
          <a:bodyPr wrap="square">
            <a:spAutoFit/>
          </a:bodyPr>
          <a:lstStyle/>
          <a:p>
            <a:pPr indent="342900" algn="just" eaLnBrk="0" fontAlgn="base" hangingPunct="0">
              <a:spcBef>
                <a:spcPct val="0"/>
              </a:spcBef>
              <a:spcAft>
                <a:spcPct val="0"/>
              </a:spcAft>
            </a:pPr>
            <a:r>
              <a:rPr lang="ru-RU" altLang="ru-RU" sz="1200" b="1" dirty="0">
                <a:solidFill>
                  <a:srgbClr val="333333"/>
                </a:solidFill>
                <a:latin typeface="Arial" panose="020B0604020202020204" pitchFamily="34" charset="0"/>
                <a:cs typeface="Arial" panose="020B0604020202020204" pitchFamily="34" charset="0"/>
              </a:rPr>
              <a:t> </a:t>
            </a:r>
            <a:r>
              <a:rPr lang="ru-RU" altLang="ru-RU" b="1" i="1" dirty="0">
                <a:solidFill>
                  <a:srgbClr val="00B050"/>
                </a:solidFill>
                <a:latin typeface="Arial" panose="020B0604020202020204" pitchFamily="34" charset="0"/>
                <a:cs typeface="Arial" panose="020B0604020202020204" pitchFamily="34" charset="0"/>
              </a:rPr>
              <a:t>ЗК РФ Статья 8. Отнесение земель к категориям, перевод их из одной категории в другую</a:t>
            </a:r>
          </a:p>
          <a:p>
            <a:pPr lvl="0" indent="342900" algn="just" eaLnBrk="0" fontAlgn="base" hangingPunct="0">
              <a:spcBef>
                <a:spcPct val="0"/>
              </a:spcBef>
              <a:spcAft>
                <a:spcPct val="0"/>
              </a:spcAft>
            </a:pPr>
            <a:endParaRPr lang="ru-RU" altLang="ru-RU" sz="1200" b="1" dirty="0">
              <a:solidFill>
                <a:srgbClr val="333333"/>
              </a:solidFill>
              <a:latin typeface="Arial" panose="020B0604020202020204" pitchFamily="34" charset="0"/>
              <a:cs typeface="Arial" panose="020B0604020202020204" pitchFamily="34" charset="0"/>
            </a:endParaRPr>
          </a:p>
          <a:p>
            <a:pPr lvl="0" indent="342900" algn="just" eaLnBrk="0" fontAlgn="base" hangingPunct="0">
              <a:spcBef>
                <a:spcPct val="0"/>
              </a:spcBef>
              <a:spcAft>
                <a:spcPct val="0"/>
              </a:spcAft>
            </a:pPr>
            <a:endParaRPr lang="ru-RU" altLang="ru-RU" sz="1200" dirty="0"/>
          </a:p>
          <a:p>
            <a:pPr lvl="0" indent="342900" algn="just" eaLnBrk="0" fontAlgn="base" hangingPunct="0">
              <a:spcBef>
                <a:spcPct val="0"/>
              </a:spcBef>
              <a:spcAft>
                <a:spcPct val="0"/>
              </a:spcAft>
            </a:pPr>
            <a:r>
              <a:rPr lang="ru-RU" altLang="ru-RU" sz="2000" dirty="0">
                <a:latin typeface="Arial" panose="020B0604020202020204" pitchFamily="34" charset="0"/>
                <a:cs typeface="Arial" panose="020B0604020202020204" pitchFamily="34" charset="0"/>
              </a:rPr>
              <a:t>2. Категория земель указывается в:</a:t>
            </a:r>
            <a:endParaRPr lang="ru-RU" altLang="ru-RU" sz="2000" dirty="0"/>
          </a:p>
          <a:p>
            <a:pPr lvl="0" indent="342900" algn="just" eaLnBrk="0" fontAlgn="base" hangingPunct="0">
              <a:spcBef>
                <a:spcPct val="0"/>
              </a:spcBef>
              <a:spcAft>
                <a:spcPct val="0"/>
              </a:spcAft>
            </a:pPr>
            <a:r>
              <a:rPr lang="ru-RU" altLang="ru-RU" sz="2000" dirty="0">
                <a:latin typeface="Arial" panose="020B0604020202020204" pitchFamily="34" charset="0"/>
                <a:cs typeface="Arial" panose="020B0604020202020204" pitchFamily="34" charset="0"/>
              </a:rPr>
              <a:t>1) актах федеральных органов исполнительной власти, актах органов исполнительной власти субъектов Российской Федерации и актах органов местного самоуправления о предоставлении земельных участков;</a:t>
            </a:r>
            <a:endParaRPr lang="ru-RU" altLang="ru-RU" sz="2000" dirty="0"/>
          </a:p>
          <a:p>
            <a:pPr lvl="0" indent="342900" algn="just" eaLnBrk="0" fontAlgn="base" hangingPunct="0">
              <a:spcBef>
                <a:spcPct val="0"/>
              </a:spcBef>
              <a:spcAft>
                <a:spcPct val="0"/>
              </a:spcAft>
            </a:pPr>
            <a:r>
              <a:rPr lang="ru-RU" altLang="ru-RU" sz="2000" b="1" dirty="0">
                <a:latin typeface="Arial" panose="020B0604020202020204" pitchFamily="34" charset="0"/>
                <a:cs typeface="Arial" panose="020B0604020202020204" pitchFamily="34" charset="0"/>
              </a:rPr>
              <a:t>2) договорах, предметом которых являются земельные участки;</a:t>
            </a:r>
            <a:endParaRPr lang="ru-RU" altLang="ru-RU" sz="2000" b="1" dirty="0"/>
          </a:p>
          <a:p>
            <a:pPr lvl="0" indent="342900" algn="just" eaLnBrk="0" fontAlgn="base" hangingPunct="0">
              <a:spcBef>
                <a:spcPct val="0"/>
              </a:spcBef>
              <a:spcAft>
                <a:spcPct val="0"/>
              </a:spcAft>
            </a:pPr>
            <a:r>
              <a:rPr lang="ru-RU" altLang="ru-RU" sz="2000" dirty="0">
                <a:latin typeface="Arial" panose="020B0604020202020204" pitchFamily="34" charset="0"/>
                <a:cs typeface="Arial" panose="020B0604020202020204" pitchFamily="34" charset="0"/>
              </a:rPr>
              <a:t>3) государственном кадастре недвижимости;</a:t>
            </a:r>
            <a:endParaRPr lang="ru-RU" altLang="ru-RU" sz="2000" dirty="0"/>
          </a:p>
          <a:p>
            <a:pPr lvl="0" indent="342900" algn="just" eaLnBrk="0" fontAlgn="base" hangingPunct="0">
              <a:spcBef>
                <a:spcPct val="0"/>
              </a:spcBef>
              <a:spcAft>
                <a:spcPct val="0"/>
              </a:spcAft>
            </a:pPr>
            <a:r>
              <a:rPr lang="ru-RU" altLang="ru-RU" sz="2000" dirty="0">
                <a:latin typeface="Arial" panose="020B0604020202020204" pitchFamily="34" charset="0"/>
                <a:cs typeface="Arial" panose="020B0604020202020204" pitchFamily="34" charset="0"/>
              </a:rPr>
              <a:t>(</a:t>
            </a:r>
            <a:r>
              <a:rPr lang="ru-RU" altLang="ru-RU" sz="2000" dirty="0" err="1">
                <a:latin typeface="Arial" panose="020B0604020202020204" pitchFamily="34" charset="0"/>
                <a:cs typeface="Arial" panose="020B0604020202020204" pitchFamily="34" charset="0"/>
              </a:rPr>
              <a:t>пп</a:t>
            </a:r>
            <a:r>
              <a:rPr lang="ru-RU" altLang="ru-RU" sz="2000" dirty="0">
                <a:latin typeface="Arial" panose="020B0604020202020204" pitchFamily="34" charset="0"/>
                <a:cs typeface="Arial" panose="020B0604020202020204" pitchFamily="34" charset="0"/>
              </a:rPr>
              <a:t>. 3 в ред. Федерального закона от 13.05.2008 N 66-ФЗ)</a:t>
            </a:r>
            <a:endParaRPr lang="ru-RU" altLang="ru-RU" sz="2000" dirty="0"/>
          </a:p>
          <a:p>
            <a:pPr lvl="0" indent="342900" algn="just" eaLnBrk="0" fontAlgn="base" hangingPunct="0">
              <a:spcBef>
                <a:spcPct val="0"/>
              </a:spcBef>
              <a:spcAft>
                <a:spcPct val="0"/>
              </a:spcAft>
            </a:pPr>
            <a:r>
              <a:rPr lang="ru-RU" altLang="ru-RU" sz="2000" dirty="0">
                <a:latin typeface="Arial" panose="020B0604020202020204" pitchFamily="34" charset="0"/>
                <a:cs typeface="Arial" panose="020B0604020202020204" pitchFamily="34" charset="0"/>
              </a:rPr>
              <a:t>(см. текст в предыдущей редакции)</a:t>
            </a:r>
            <a:endParaRPr lang="ru-RU" altLang="ru-RU" sz="2000" dirty="0"/>
          </a:p>
          <a:p>
            <a:pPr lvl="0" indent="342900" algn="just" eaLnBrk="0" fontAlgn="base" hangingPunct="0">
              <a:spcBef>
                <a:spcPct val="0"/>
              </a:spcBef>
              <a:spcAft>
                <a:spcPct val="0"/>
              </a:spcAft>
            </a:pPr>
            <a:r>
              <a:rPr lang="ru-RU" altLang="ru-RU" sz="2000" dirty="0">
                <a:latin typeface="Arial" panose="020B0604020202020204" pitchFamily="34" charset="0"/>
                <a:cs typeface="Arial" panose="020B0604020202020204" pitchFamily="34" charset="0"/>
              </a:rPr>
              <a:t>4) документах о государственной регистрации прав на недвижимое имущество и сде</a:t>
            </a:r>
            <a:r>
              <a:rPr lang="ru-RU" altLang="ru-RU" sz="2000" dirty="0">
                <a:solidFill>
                  <a:srgbClr val="333333"/>
                </a:solidFill>
                <a:latin typeface="Arial" panose="020B0604020202020204" pitchFamily="34" charset="0"/>
                <a:cs typeface="Arial" panose="020B0604020202020204" pitchFamily="34" charset="0"/>
              </a:rPr>
              <a:t>лок с ним;</a:t>
            </a:r>
            <a:endParaRPr lang="ru-RU" altLang="ru-RU" sz="2000" dirty="0"/>
          </a:p>
          <a:p>
            <a:pPr lvl="0" indent="342900" algn="just" eaLnBrk="0" fontAlgn="base" hangingPunct="0">
              <a:spcBef>
                <a:spcPct val="0"/>
              </a:spcBef>
              <a:spcAft>
                <a:spcPct val="0"/>
              </a:spcAft>
            </a:pPr>
            <a:r>
              <a:rPr lang="ru-RU" altLang="ru-RU" sz="2000" dirty="0">
                <a:solidFill>
                  <a:srgbClr val="333333"/>
                </a:solidFill>
                <a:latin typeface="Arial" panose="020B0604020202020204" pitchFamily="34" charset="0"/>
                <a:cs typeface="Arial" panose="020B0604020202020204" pitchFamily="34" charset="0"/>
              </a:rPr>
              <a:t>5) иных документах в случаях, установленных федеральными законами и законами субъектов Российской Федерации.</a:t>
            </a:r>
            <a:endParaRPr lang="ru-RU" altLang="ru-RU" sz="2000" dirty="0"/>
          </a:p>
          <a:p>
            <a:pPr lvl="0" indent="342900" algn="just" eaLnBrk="0" fontAlgn="base" hangingPunct="0">
              <a:spcBef>
                <a:spcPct val="0"/>
              </a:spcBef>
              <a:spcAft>
                <a:spcPct val="0"/>
              </a:spcAft>
            </a:pPr>
            <a:r>
              <a:rPr lang="ru-RU" altLang="ru-RU" sz="2000" dirty="0">
                <a:solidFill>
                  <a:srgbClr val="333333"/>
                </a:solidFill>
                <a:latin typeface="Arial" panose="020B0604020202020204" pitchFamily="34" charset="0"/>
                <a:cs typeface="Arial" panose="020B0604020202020204" pitchFamily="34" charset="0"/>
              </a:rPr>
              <a:t>3. Нарушение установленного настоящим Кодексом, федеральными законами порядка перевода земель из одной категории в другую является основанием признания недействительными актов об отнесении земель к категориям, о переводе их из одной категории в другую.</a:t>
            </a:r>
            <a:endParaRPr lang="ru-RU" altLang="ru-RU" sz="2000" dirty="0">
              <a:latin typeface="Arial" panose="020B0604020202020204" pitchFamily="34" charset="0"/>
            </a:endParaRPr>
          </a:p>
        </p:txBody>
      </p:sp>
      <p:sp>
        <p:nvSpPr>
          <p:cNvPr id="7" name="Прямоугольник 6"/>
          <p:cNvSpPr/>
          <p:nvPr/>
        </p:nvSpPr>
        <p:spPr>
          <a:xfrm>
            <a:off x="1177636" y="251844"/>
            <a:ext cx="10099963" cy="646331"/>
          </a:xfrm>
          <a:prstGeom prst="rect">
            <a:avLst/>
          </a:prstGeom>
        </p:spPr>
        <p:txBody>
          <a:bodyPr wrap="square">
            <a:spAutoFit/>
          </a:bodyPr>
          <a:lstStyle/>
          <a:p>
            <a:pPr algn="ctr"/>
            <a:r>
              <a:rPr lang="ru-RU" b="1" dirty="0">
                <a:solidFill>
                  <a:srgbClr val="9C5BCD"/>
                </a:solidFill>
                <a:latin typeface="Times New Roman" panose="02020603050405020304" pitchFamily="18" charset="0"/>
                <a:cs typeface="Times New Roman" panose="02020603050405020304" pitchFamily="18" charset="0"/>
              </a:rPr>
              <a:t>"Земельный кодекс Российской Федерации" от 25.10.2001 N 136-ФЗ (ред. от 03.08.2018) (с изм. и доп., вступ. в силу с 01.10.2018)</a:t>
            </a:r>
          </a:p>
        </p:txBody>
      </p:sp>
      <p:sp>
        <p:nvSpPr>
          <p:cNvPr id="2" name="Скругленный прямоугольник 1"/>
          <p:cNvSpPr/>
          <p:nvPr/>
        </p:nvSpPr>
        <p:spPr>
          <a:xfrm>
            <a:off x="630620" y="2837793"/>
            <a:ext cx="8276897" cy="315310"/>
          </a:xfrm>
          <a:prstGeom prst="roundRect">
            <a:avLst/>
          </a:prstGeom>
          <a:solidFill>
            <a:srgbClr val="00B05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57005218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100000">
              <a:schemeClr val="accent6">
                <a:lumMod val="75000"/>
              </a:schemeClr>
            </a:gs>
            <a:gs pos="100000">
              <a:srgbClr val="E6EFF9"/>
            </a:gs>
            <a:gs pos="100000">
              <a:schemeClr val="accent1">
                <a:lumMod val="5000"/>
                <a:lumOff val="95000"/>
              </a:schemeClr>
            </a:gs>
            <a:gs pos="0">
              <a:schemeClr val="accent1">
                <a:lumMod val="45000"/>
                <a:lumOff val="55000"/>
              </a:schemeClr>
            </a:gs>
          </a:gsLst>
          <a:lin ang="5400000" scaled="1"/>
        </a:gradFill>
        <a:effectLst/>
      </p:bgPr>
    </p:bg>
    <p:spTree>
      <p:nvGrpSpPr>
        <p:cNvPr id="1" name=""/>
        <p:cNvGrpSpPr/>
        <p:nvPr/>
      </p:nvGrpSpPr>
      <p:grpSpPr>
        <a:xfrm>
          <a:off x="0" y="0"/>
          <a:ext cx="0" cy="0"/>
          <a:chOff x="0" y="0"/>
          <a:chExt cx="0" cy="0"/>
        </a:xfrm>
      </p:grpSpPr>
      <p:sp>
        <p:nvSpPr>
          <p:cNvPr id="2" name="Прямоугольник 1"/>
          <p:cNvSpPr/>
          <p:nvPr/>
        </p:nvSpPr>
        <p:spPr>
          <a:xfrm>
            <a:off x="486532" y="475147"/>
            <a:ext cx="11649279" cy="5478423"/>
          </a:xfrm>
          <a:prstGeom prst="rect">
            <a:avLst/>
          </a:prstGeom>
          <a:noFill/>
        </p:spPr>
        <p:txBody>
          <a:bodyPr wrap="none" lIns="91440" tIns="45720" rIns="91440" bIns="45720">
            <a:spAutoFit/>
          </a:bodyPr>
          <a:lstStyle/>
          <a:p>
            <a:pPr algn="ctr"/>
            <a:r>
              <a:rPr lang="ru-RU" sz="7000" b="1" i="1" cap="none" spc="50" dirty="0">
                <a:ln w="9525" cmpd="sng">
                  <a:solidFill>
                    <a:schemeClr val="accent1"/>
                  </a:solidFill>
                  <a:prstDash val="solid"/>
                </a:ln>
                <a:solidFill>
                  <a:srgbClr val="70AD47">
                    <a:tint val="1000"/>
                  </a:srgbClr>
                </a:solidFill>
                <a:effectLst>
                  <a:glow rad="38100">
                    <a:schemeClr val="accent1">
                      <a:alpha val="40000"/>
                    </a:schemeClr>
                  </a:glow>
                </a:effectLst>
              </a:rPr>
              <a:t>Обременения</a:t>
            </a:r>
          </a:p>
          <a:p>
            <a:pPr algn="ctr"/>
            <a:r>
              <a:rPr lang="ru-RU" sz="7000" b="1" i="1" cap="none" spc="50" dirty="0">
                <a:ln w="9525" cmpd="sng">
                  <a:solidFill>
                    <a:schemeClr val="accent1"/>
                  </a:solidFill>
                  <a:prstDash val="solid"/>
                </a:ln>
                <a:solidFill>
                  <a:srgbClr val="70AD47">
                    <a:tint val="1000"/>
                  </a:srgbClr>
                </a:solidFill>
                <a:effectLst>
                  <a:glow rad="38100">
                    <a:schemeClr val="accent1">
                      <a:alpha val="40000"/>
                    </a:schemeClr>
                  </a:glow>
                </a:effectLst>
              </a:rPr>
              <a:t> и </a:t>
            </a:r>
            <a:r>
              <a:rPr lang="ru-RU" sz="7000" b="1" i="1" cap="none" spc="50" dirty="0" err="1">
                <a:ln w="9525" cmpd="sng">
                  <a:solidFill>
                    <a:schemeClr val="accent1"/>
                  </a:solidFill>
                  <a:prstDash val="solid"/>
                </a:ln>
                <a:solidFill>
                  <a:srgbClr val="70AD47">
                    <a:tint val="1000"/>
                  </a:srgbClr>
                </a:solidFill>
                <a:effectLst>
                  <a:glow rad="38100">
                    <a:schemeClr val="accent1">
                      <a:alpha val="40000"/>
                    </a:schemeClr>
                  </a:glow>
                </a:effectLst>
              </a:rPr>
              <a:t>правопритязания</a:t>
            </a:r>
            <a:r>
              <a:rPr lang="ru-RU" sz="7000" b="1" i="1" spc="50" dirty="0">
                <a:ln w="9525" cmpd="sng">
                  <a:solidFill>
                    <a:schemeClr val="accent1"/>
                  </a:solidFill>
                  <a:prstDash val="solid"/>
                </a:ln>
                <a:solidFill>
                  <a:srgbClr val="70AD47">
                    <a:tint val="1000"/>
                  </a:srgbClr>
                </a:solidFill>
                <a:effectLst>
                  <a:glow rad="38100">
                    <a:schemeClr val="accent1">
                      <a:alpha val="40000"/>
                    </a:schemeClr>
                  </a:glow>
                </a:effectLst>
              </a:rPr>
              <a:t> </a:t>
            </a:r>
          </a:p>
          <a:p>
            <a:pPr algn="ctr"/>
            <a:r>
              <a:rPr lang="ru-RU" sz="7000" b="1" i="1" cap="none" spc="50" dirty="0">
                <a:ln w="9525" cmpd="sng">
                  <a:solidFill>
                    <a:schemeClr val="accent1"/>
                  </a:solidFill>
                  <a:prstDash val="solid"/>
                </a:ln>
                <a:solidFill>
                  <a:srgbClr val="70AD47">
                    <a:tint val="1000"/>
                  </a:srgbClr>
                </a:solidFill>
                <a:effectLst>
                  <a:glow rad="38100">
                    <a:schemeClr val="accent1">
                      <a:alpha val="40000"/>
                    </a:schemeClr>
                  </a:glow>
                </a:effectLst>
              </a:rPr>
              <a:t> в выписках из</a:t>
            </a:r>
          </a:p>
          <a:p>
            <a:pPr algn="ctr"/>
            <a:r>
              <a:rPr lang="ru-RU" sz="7000" b="1" i="1" spc="50" dirty="0">
                <a:ln w="9525" cmpd="sng">
                  <a:solidFill>
                    <a:schemeClr val="accent1"/>
                  </a:solidFill>
                  <a:prstDash val="solid"/>
                </a:ln>
                <a:solidFill>
                  <a:srgbClr val="70AD47">
                    <a:tint val="1000"/>
                  </a:srgbClr>
                </a:solidFill>
                <a:effectLst>
                  <a:glow rad="38100">
                    <a:schemeClr val="accent1">
                      <a:alpha val="40000"/>
                    </a:schemeClr>
                  </a:glow>
                </a:effectLst>
              </a:rPr>
              <a:t>государственного реестра</a:t>
            </a:r>
          </a:p>
          <a:p>
            <a:pPr algn="ctr"/>
            <a:r>
              <a:rPr lang="ru-RU" sz="7000" b="1" i="1" spc="50" dirty="0">
                <a:ln w="9525" cmpd="sng">
                  <a:solidFill>
                    <a:schemeClr val="accent1"/>
                  </a:solidFill>
                  <a:prstDash val="solid"/>
                </a:ln>
                <a:solidFill>
                  <a:srgbClr val="70AD47">
                    <a:tint val="1000"/>
                  </a:srgbClr>
                </a:solidFill>
                <a:effectLst>
                  <a:glow rad="38100">
                    <a:schemeClr val="accent1">
                      <a:alpha val="40000"/>
                    </a:schemeClr>
                  </a:glow>
                </a:effectLst>
              </a:rPr>
              <a:t> недвижимости</a:t>
            </a:r>
            <a:endParaRPr lang="ru-RU" sz="7000" b="1" i="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3202476800"/>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100000">
              <a:schemeClr val="accent6">
                <a:lumMod val="75000"/>
              </a:schemeClr>
            </a:gs>
            <a:gs pos="100000">
              <a:srgbClr val="E6EFF9"/>
            </a:gs>
            <a:gs pos="100000">
              <a:schemeClr val="accent1">
                <a:lumMod val="5000"/>
                <a:lumOff val="95000"/>
              </a:schemeClr>
            </a:gs>
            <a:gs pos="0">
              <a:schemeClr val="accent1">
                <a:lumMod val="45000"/>
                <a:lumOff val="55000"/>
              </a:schemeClr>
            </a:gs>
          </a:gsLst>
          <a:lin ang="5400000" scaled="1"/>
        </a:gradFill>
        <a:effectLst/>
      </p:bgPr>
    </p:bg>
    <p:spTree>
      <p:nvGrpSpPr>
        <p:cNvPr id="1" name=""/>
        <p:cNvGrpSpPr/>
        <p:nvPr/>
      </p:nvGrpSpPr>
      <p:grpSpPr>
        <a:xfrm>
          <a:off x="0" y="0"/>
          <a:ext cx="0" cy="0"/>
          <a:chOff x="0" y="0"/>
          <a:chExt cx="0" cy="0"/>
        </a:xfrm>
      </p:grpSpPr>
      <p:pic>
        <p:nvPicPr>
          <p:cNvPr id="8" name="Рисунок 7" descr="Изображение выглядит как снимок экрана&#10;&#10;Описание создано с очень высокой степенью достоверности">
            <a:extLst>
              <a:ext uri="{FF2B5EF4-FFF2-40B4-BE49-F238E27FC236}">
                <a16:creationId xmlns:a16="http://schemas.microsoft.com/office/drawing/2014/main" id="{8579B5C2-D307-4958-9759-A232F248A5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8957" y="65586"/>
            <a:ext cx="8874085" cy="6792414"/>
          </a:xfrm>
          <a:prstGeom prst="rect">
            <a:avLst/>
          </a:prstGeom>
        </p:spPr>
      </p:pic>
    </p:spTree>
    <p:extLst>
      <p:ext uri="{BB962C8B-B14F-4D97-AF65-F5344CB8AC3E}">
        <p14:creationId xmlns:p14="http://schemas.microsoft.com/office/powerpoint/2010/main" val="2283101449"/>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100000">
              <a:srgbClr val="7030A0"/>
            </a:gs>
            <a:gs pos="100000">
              <a:srgbClr val="E6EFF9"/>
            </a:gs>
            <a:gs pos="100000">
              <a:schemeClr val="accent1">
                <a:lumMod val="5000"/>
                <a:lumOff val="95000"/>
              </a:schemeClr>
            </a:gs>
            <a:gs pos="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76828" y="351707"/>
            <a:ext cx="8939298" cy="6256541"/>
          </a:xfrm>
        </p:spPr>
      </p:pic>
      <p:sp>
        <p:nvSpPr>
          <p:cNvPr id="5" name="Скругленный прямоугольник 4"/>
          <p:cNvSpPr/>
          <p:nvPr/>
        </p:nvSpPr>
        <p:spPr>
          <a:xfrm>
            <a:off x="6256421" y="3994484"/>
            <a:ext cx="4267199" cy="721895"/>
          </a:xfrm>
          <a:prstGeom prst="roundRect">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1756513733"/>
      </p:ext>
    </p:extLst>
  </p:cSld>
  <p:clrMapOvr>
    <a:masterClrMapping/>
  </p:clrMapOvr>
  <p:transition spd="slow">
    <p:randomBar dir="vert"/>
  </p:transition>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9000"/>
            <a:lum/>
          </a:blip>
          <a:srcRect/>
          <a:stretch>
            <a:fillRect t="-13000" b="-13000"/>
          </a:stretch>
        </a:blipFill>
        <a:effectLst/>
      </p:bgPr>
    </p:bg>
    <p:spTree>
      <p:nvGrpSpPr>
        <p:cNvPr id="1" name=""/>
        <p:cNvGrpSpPr/>
        <p:nvPr/>
      </p:nvGrpSpPr>
      <p:grpSpPr>
        <a:xfrm>
          <a:off x="0" y="0"/>
          <a:ext cx="0" cy="0"/>
          <a:chOff x="0" y="0"/>
          <a:chExt cx="0" cy="0"/>
        </a:xfrm>
      </p:grpSpPr>
      <p:sp>
        <p:nvSpPr>
          <p:cNvPr id="3" name="Горизонтальный свиток 2"/>
          <p:cNvSpPr/>
          <p:nvPr/>
        </p:nvSpPr>
        <p:spPr>
          <a:xfrm>
            <a:off x="0" y="406429"/>
            <a:ext cx="11236271" cy="6451571"/>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ru-RU" sz="2500" i="1" dirty="0">
              <a:solidFill>
                <a:srgbClr val="000000"/>
              </a:solidFill>
              <a:latin typeface="Times New Roman" pitchFamily="18"/>
              <a:ea typeface="Times New Roman" pitchFamily="18"/>
              <a:cs typeface="Times New Roman" pitchFamily="18"/>
            </a:endParaRPr>
          </a:p>
        </p:txBody>
      </p:sp>
      <p:sp>
        <p:nvSpPr>
          <p:cNvPr id="2" name="Прямоугольник 1"/>
          <p:cNvSpPr/>
          <p:nvPr/>
        </p:nvSpPr>
        <p:spPr>
          <a:xfrm>
            <a:off x="286871" y="2035005"/>
            <a:ext cx="10987214" cy="3323987"/>
          </a:xfrm>
          <a:prstGeom prst="rect">
            <a:avLst/>
          </a:prstGeom>
          <a:noFill/>
        </p:spPr>
        <p:txBody>
          <a:bodyPr wrap="square" lIns="91440" tIns="45720" rIns="91440" bIns="45720">
            <a:spAutoFit/>
          </a:bodyPr>
          <a:lstStyle/>
          <a:p>
            <a:pPr algn="ctr"/>
            <a:r>
              <a:rPr lang="ru-RU" sz="7000" i="1" dirty="0">
                <a:ln w="0"/>
                <a:solidFill>
                  <a:schemeClr val="accent5">
                    <a:lumMod val="50000"/>
                  </a:schemeClr>
                </a:solidFill>
                <a:effectLst>
                  <a:outerShdw blurRad="38100" dist="19050" dir="2700000" algn="tl" rotWithShape="0">
                    <a:schemeClr val="dk1">
                      <a:alpha val="40000"/>
                    </a:schemeClr>
                  </a:outerShdw>
                </a:effectLst>
                <a:latin typeface="Times New Roman" pitchFamily="18"/>
                <a:ea typeface="Times New Roman" pitchFamily="18"/>
                <a:cs typeface="Times New Roman" pitchFamily="18"/>
              </a:rPr>
              <a:t>Виды правоустанавливающих</a:t>
            </a:r>
          </a:p>
          <a:p>
            <a:pPr algn="ctr"/>
            <a:r>
              <a:rPr lang="ru-RU" sz="7000" i="1" dirty="0">
                <a:ln w="0"/>
                <a:solidFill>
                  <a:schemeClr val="accent5">
                    <a:lumMod val="50000"/>
                  </a:schemeClr>
                </a:solidFill>
                <a:effectLst>
                  <a:outerShdw blurRad="38100" dist="19050" dir="2700000" algn="tl" rotWithShape="0">
                    <a:schemeClr val="dk1">
                      <a:alpha val="40000"/>
                    </a:schemeClr>
                  </a:outerShdw>
                </a:effectLst>
                <a:latin typeface="Times New Roman" pitchFamily="18"/>
                <a:ea typeface="Times New Roman" pitchFamily="18"/>
                <a:cs typeface="Times New Roman" pitchFamily="18"/>
              </a:rPr>
              <a:t> документов </a:t>
            </a:r>
            <a:endParaRPr lang="ru-RU" sz="7000" dirty="0">
              <a:ln w="0"/>
              <a:solidFill>
                <a:schemeClr val="accent5">
                  <a:lumMod val="50000"/>
                </a:schemeClr>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5312028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9000"/>
            <a:lum/>
          </a:blip>
          <a:srcRect/>
          <a:stretch>
            <a:fillRect t="-13000" b="-13000"/>
          </a:stretch>
        </a:blipFill>
        <a:effectLst/>
      </p:bgPr>
    </p:bg>
    <p:spTree>
      <p:nvGrpSpPr>
        <p:cNvPr id="1" name=""/>
        <p:cNvGrpSpPr/>
        <p:nvPr/>
      </p:nvGrpSpPr>
      <p:grpSpPr>
        <a:xfrm>
          <a:off x="0" y="0"/>
          <a:ext cx="0" cy="0"/>
          <a:chOff x="0" y="0"/>
          <a:chExt cx="0" cy="0"/>
        </a:xfrm>
      </p:grpSpPr>
      <p:sp>
        <p:nvSpPr>
          <p:cNvPr id="3" name="Горизонтальный свиток 2"/>
          <p:cNvSpPr/>
          <p:nvPr/>
        </p:nvSpPr>
        <p:spPr>
          <a:xfrm>
            <a:off x="526942" y="201477"/>
            <a:ext cx="11236271" cy="6451571"/>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ru-RU" sz="2500" b="1" i="1" dirty="0">
                <a:solidFill>
                  <a:srgbClr val="7030A0"/>
                </a:solidFill>
                <a:latin typeface="Times New Roman" pitchFamily="18"/>
                <a:ea typeface="Times New Roman" pitchFamily="18"/>
                <a:cs typeface="Times New Roman" pitchFamily="18"/>
              </a:rPr>
              <a:t>Постановления СМ СССР «О порядке государственного учета жилого фонда» от 10.02.1985г. и Инструкция «О порядке проведения регистрации жилого фонда» (утв. Приказом Центрального стат. Управления СССР 15.07.1985г. За №380), Указания по ведению </a:t>
            </a:r>
            <a:r>
              <a:rPr lang="ru-RU" sz="2500" b="1" i="1" dirty="0" err="1">
                <a:solidFill>
                  <a:srgbClr val="7030A0"/>
                </a:solidFill>
                <a:latin typeface="Times New Roman" pitchFamily="18"/>
                <a:ea typeface="Times New Roman" pitchFamily="18"/>
                <a:cs typeface="Times New Roman" pitchFamily="18"/>
              </a:rPr>
              <a:t>похозяйственного</a:t>
            </a:r>
            <a:r>
              <a:rPr lang="ru-RU" sz="2500" b="1" i="1" dirty="0">
                <a:solidFill>
                  <a:srgbClr val="7030A0"/>
                </a:solidFill>
                <a:latin typeface="Times New Roman" pitchFamily="18"/>
                <a:ea typeface="Times New Roman" pitchFamily="18"/>
                <a:cs typeface="Times New Roman" pitchFamily="18"/>
              </a:rPr>
              <a:t> учета в сельских Советах народных депутатов, утв. Постановлением Госкомстата СССР от 25.05.2009 №69.</a:t>
            </a:r>
          </a:p>
          <a:p>
            <a:pPr algn="ctr">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ru-RU" sz="2500" b="1" dirty="0">
              <a:solidFill>
                <a:srgbClr val="000000"/>
              </a:solidFill>
              <a:latin typeface="Times New Roman" pitchFamily="18"/>
              <a:ea typeface="Times New Roman" pitchFamily="18"/>
              <a:cs typeface="Times New Roman" pitchFamily="18"/>
            </a:endParaRPr>
          </a:p>
          <a:p>
            <a:pPr algn="ctr">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ru-RU" sz="2500" i="1" dirty="0">
                <a:solidFill>
                  <a:srgbClr val="000000"/>
                </a:solidFill>
                <a:latin typeface="Times New Roman" pitchFamily="18"/>
                <a:ea typeface="Times New Roman" pitchFamily="18"/>
                <a:cs typeface="Times New Roman" pitchFamily="18"/>
              </a:rPr>
              <a:t>Из указанных документов можно почерпнуть информацию о «нестандартных» правоуставливающих документах на жилые дома, существовавших до принятия Закона о государственной регистрации прав на недвижимое имущество и сделок с ним ( в том числе справки сельсоветов о принадлежности жилых домов, Регистрационные удостоверения и т.д.).</a:t>
            </a:r>
          </a:p>
        </p:txBody>
      </p:sp>
    </p:spTree>
    <p:extLst>
      <p:ext uri="{BB962C8B-B14F-4D97-AF65-F5344CB8AC3E}">
        <p14:creationId xmlns:p14="http://schemas.microsoft.com/office/powerpoint/2010/main" val="15020899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кругленный прямоугольник 6"/>
          <p:cNvSpPr/>
          <p:nvPr/>
        </p:nvSpPr>
        <p:spPr>
          <a:xfrm>
            <a:off x="235527" y="207817"/>
            <a:ext cx="11485418" cy="6650183"/>
          </a:xfrm>
          <a:prstGeom prst="roundRect">
            <a:avLst/>
          </a:prstGeom>
          <a:blipFill>
            <a:blip r:embed="rId2">
              <a:alphaModFix amt="38000"/>
            </a:blip>
            <a:tile tx="0" ty="0" sx="100000" sy="100000" flip="none" algn="tl"/>
          </a:blipFill>
        </p:spPr>
        <p:style>
          <a:lnRef idx="1">
            <a:schemeClr val="accent6"/>
          </a:lnRef>
          <a:fillRef idx="2">
            <a:schemeClr val="accent6"/>
          </a:fillRef>
          <a:effectRef idx="1">
            <a:schemeClr val="accent6"/>
          </a:effectRef>
          <a:fontRef idx="minor">
            <a:schemeClr val="dk1"/>
          </a:fontRef>
        </p:style>
        <p:txBody>
          <a:bodyPr rtlCol="0" anchor="ctr"/>
          <a:lstStyle/>
          <a:p>
            <a:pPr algn="ctr" fontAlgn="base"/>
            <a:endParaRPr lang="ru-RU" sz="2300" b="1" dirty="0">
              <a:solidFill>
                <a:srgbClr val="0070C0"/>
              </a:solidFill>
            </a:endParaRPr>
          </a:p>
          <a:p>
            <a:pPr algn="ctr" fontAlgn="base"/>
            <a:endParaRPr lang="ru-RU" sz="2300" b="1" i="1" dirty="0">
              <a:solidFill>
                <a:srgbClr val="7030A0"/>
              </a:solidFill>
            </a:endParaRPr>
          </a:p>
          <a:p>
            <a:pPr algn="ctr" fontAlgn="base"/>
            <a:r>
              <a:rPr lang="ru-RU" sz="2300" b="1" i="1" dirty="0">
                <a:solidFill>
                  <a:srgbClr val="7030A0"/>
                </a:solidFill>
              </a:rPr>
              <a:t>Приказ Федеральной службы государственной регистрации, кадастра и картографии от 24 июля 2014 г. № П/349 “Об утверждении Правил ведения книг учета документов и дел правоустанавливающих документов при государственной регистрации прав на недвижимое имущество и сделок с ним”</a:t>
            </a:r>
          </a:p>
          <a:p>
            <a:pPr algn="ctr" fontAlgn="base"/>
            <a:endParaRPr lang="ru-RU" sz="2300" b="1" dirty="0">
              <a:solidFill>
                <a:srgbClr val="0070C0"/>
              </a:solidFill>
            </a:endParaRPr>
          </a:p>
          <a:p>
            <a:pPr algn="just" fontAlgn="base"/>
            <a:r>
              <a:rPr lang="ru-RU" sz="1900" dirty="0">
                <a:solidFill>
                  <a:schemeClr val="tx1"/>
                </a:solidFill>
                <a:latin typeface="Times New Roman" panose="02020603050405020304" pitchFamily="18" charset="0"/>
                <a:cs typeface="Times New Roman" panose="02020603050405020304" pitchFamily="18" charset="0"/>
              </a:rPr>
              <a:t>         </a:t>
            </a:r>
            <a:r>
              <a:rPr lang="ru-RU" dirty="0">
                <a:solidFill>
                  <a:schemeClr val="tx1"/>
                </a:solidFill>
                <a:latin typeface="Times New Roman" panose="02020603050405020304" pitchFamily="18" charset="0"/>
                <a:cs typeface="Times New Roman" panose="02020603050405020304" pitchFamily="18" charset="0"/>
              </a:rPr>
              <a:t>37.Если документы на государственную регистрацию прав были представлены в форме бумажных документов, в том дела, формируемый в бумажном виде, помещаются следующие документы:</a:t>
            </a:r>
          </a:p>
          <a:p>
            <a:pPr algn="just" fontAlgn="base"/>
            <a:r>
              <a:rPr lang="ru-RU" dirty="0">
                <a:solidFill>
                  <a:schemeClr val="tx1"/>
                </a:solidFill>
                <a:latin typeface="Times New Roman" panose="02020603050405020304" pitchFamily="18" charset="0"/>
                <a:cs typeface="Times New Roman" panose="02020603050405020304" pitchFamily="18" charset="0"/>
              </a:rPr>
              <a:t>заявления о государственной регистрации прав;</a:t>
            </a:r>
          </a:p>
          <a:p>
            <a:pPr algn="just" fontAlgn="base"/>
            <a:r>
              <a:rPr lang="ru-RU" dirty="0">
                <a:solidFill>
                  <a:schemeClr val="tx1"/>
                </a:solidFill>
                <a:latin typeface="Times New Roman" panose="02020603050405020304" pitchFamily="18" charset="0"/>
                <a:cs typeface="Times New Roman" panose="02020603050405020304" pitchFamily="18" charset="0"/>
              </a:rPr>
              <a:t>           правоустанавливающие документы - документы-основания для государственной регистрации наличия, возникновения, прекращения, перехода прав на недвижимое имущество и сделок с ним, ограничения (обременения) прав (например, договор, свидетельство о праве на наследство, решение суда, акт органа государственной власти, органа местного самоуправления, выписка из похозяйственной книги, справка о полном внесении паевого взноса, документы, подтверждающие права владения, пользования, распоряжения земельным участком);</a:t>
            </a:r>
          </a:p>
          <a:p>
            <a:pPr algn="just" fontAlgn="base"/>
            <a:r>
              <a:rPr lang="ru-RU" dirty="0">
                <a:solidFill>
                  <a:schemeClr val="tx1"/>
                </a:solidFill>
                <a:latin typeface="Times New Roman" panose="02020603050405020304" pitchFamily="18" charset="0"/>
                <a:cs typeface="Times New Roman" panose="02020603050405020304" pitchFamily="18" charset="0"/>
              </a:rPr>
              <a:t>          иные документы, составляемые заявителем (представляемым им лицом, если заявителем является представитель правообладателя, стороны (сторон) сделки) и (или) заверяемые (подписываемые) его личной подписью (которые отсутствуют в распоряжении иных уполномоченных органов или должностных лиц (нотариусов), в том числе оформленные в регистрирующем органе (не заверенные нотариально) отказы от права преимущественной покупки).</a:t>
            </a:r>
          </a:p>
          <a:p>
            <a:pPr algn="ctr" fontAlgn="base"/>
            <a:endParaRPr lang="ru-RU" dirty="0">
              <a:solidFill>
                <a:srgbClr val="00B050"/>
              </a:solidFill>
              <a:latin typeface="Times New Roman" panose="02020603050405020304" pitchFamily="18" charset="0"/>
              <a:cs typeface="Times New Roman" panose="02020603050405020304" pitchFamily="18" charset="0"/>
            </a:endParaRPr>
          </a:p>
        </p:txBody>
      </p:sp>
      <p:sp>
        <p:nvSpPr>
          <p:cNvPr id="3" name="Скругленный прямоугольник 8">
            <a:extLst>
              <a:ext uri="{FF2B5EF4-FFF2-40B4-BE49-F238E27FC236}">
                <a16:creationId xmlns:a16="http://schemas.microsoft.com/office/drawing/2014/main" id="{6254CE12-3AE3-49AE-8E3A-9864C2A40D58}"/>
              </a:ext>
            </a:extLst>
          </p:cNvPr>
          <p:cNvSpPr/>
          <p:nvPr/>
        </p:nvSpPr>
        <p:spPr>
          <a:xfrm>
            <a:off x="471055" y="4384964"/>
            <a:ext cx="10855036" cy="231467"/>
          </a:xfrm>
          <a:prstGeom prst="roundRect">
            <a:avLst/>
          </a:prstGeom>
          <a:solidFill>
            <a:srgbClr val="00B05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846085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999" y="215510"/>
            <a:ext cx="4589635" cy="63630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8301" y="176438"/>
            <a:ext cx="4723754" cy="63478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Скругленный прямоугольник 1"/>
          <p:cNvSpPr/>
          <p:nvPr/>
        </p:nvSpPr>
        <p:spPr>
          <a:xfrm>
            <a:off x="7977351" y="3578774"/>
            <a:ext cx="3405352" cy="157654"/>
          </a:xfrm>
          <a:prstGeom prst="roundRect">
            <a:avLst/>
          </a:prstGeom>
          <a:solidFill>
            <a:srgbClr val="00B05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Скругленный прямоугольник 4"/>
          <p:cNvSpPr/>
          <p:nvPr/>
        </p:nvSpPr>
        <p:spPr>
          <a:xfrm>
            <a:off x="6758151" y="3794235"/>
            <a:ext cx="336332" cy="147143"/>
          </a:xfrm>
          <a:prstGeom prst="roundRect">
            <a:avLst/>
          </a:prstGeom>
          <a:solidFill>
            <a:srgbClr val="00B05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кругленный прямоугольник 6"/>
          <p:cNvSpPr/>
          <p:nvPr/>
        </p:nvSpPr>
        <p:spPr>
          <a:xfrm>
            <a:off x="7062952" y="3904593"/>
            <a:ext cx="4272455" cy="162909"/>
          </a:xfrm>
          <a:prstGeom prst="roundRect">
            <a:avLst/>
          </a:prstGeom>
          <a:solidFill>
            <a:srgbClr val="00B05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Скругленный прямоугольник 7"/>
          <p:cNvSpPr/>
          <p:nvPr/>
        </p:nvSpPr>
        <p:spPr>
          <a:xfrm>
            <a:off x="6758152" y="4056993"/>
            <a:ext cx="4577255" cy="168166"/>
          </a:xfrm>
          <a:prstGeom prst="roundRect">
            <a:avLst/>
          </a:prstGeom>
          <a:solidFill>
            <a:srgbClr val="00B05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6758153" y="4230415"/>
            <a:ext cx="3883571" cy="136634"/>
          </a:xfrm>
          <a:prstGeom prst="roundRect">
            <a:avLst/>
          </a:prstGeom>
          <a:solidFill>
            <a:srgbClr val="00B05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7880304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344" y="127272"/>
            <a:ext cx="5153891" cy="6584540"/>
          </a:xfrm>
          <a:prstGeom prst="rect">
            <a:avLst/>
          </a:prstGeom>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8013" y="317039"/>
            <a:ext cx="5851868" cy="5820524"/>
          </a:xfrm>
          <a:prstGeom prst="rect">
            <a:avLst/>
          </a:prstGeom>
        </p:spPr>
      </p:pic>
    </p:spTree>
    <p:extLst>
      <p:ext uri="{BB962C8B-B14F-4D97-AF65-F5344CB8AC3E}">
        <p14:creationId xmlns:p14="http://schemas.microsoft.com/office/powerpoint/2010/main" val="381312429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pic>
        <p:nvPicPr>
          <p:cNvPr id="2" name="Picture 1">
            <a:extLst/>
          </p:cNvPr>
          <p:cNvPicPr>
            <a:picLocks noChangeAspect="1"/>
          </p:cNvPicPr>
          <p:nvPr/>
        </p:nvPicPr>
        <p:blipFill>
          <a:blip r:embed="rId4" cstate="print">
            <a:lum/>
            <a:alphaModFix/>
          </a:blip>
          <a:srcRect/>
          <a:stretch>
            <a:fillRect/>
          </a:stretch>
        </p:blipFill>
        <p:spPr>
          <a:xfrm>
            <a:off x="3997486" y="262783"/>
            <a:ext cx="3869508" cy="498713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Text Box 2"/>
          <p:cNvSpPr/>
          <p:nvPr/>
        </p:nvSpPr>
        <p:spPr>
          <a:xfrm>
            <a:off x="-583324" y="5224607"/>
            <a:ext cx="12775324" cy="163339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1" compatLnSpc="1">
            <a:spAutoFit/>
          </a:bodyPr>
          <a:lstStyle/>
          <a:p>
            <a:pPr algn="ctr">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ru-RU" sz="2000" i="1" dirty="0">
                <a:solidFill>
                  <a:srgbClr val="000000"/>
                </a:solidFill>
                <a:latin typeface="Times New Roman" pitchFamily="18"/>
                <a:ea typeface="Times New Roman" pitchFamily="18"/>
                <a:cs typeface="Times New Roman" pitchFamily="18"/>
              </a:rPr>
              <a:t>Представленная форма Свидетельства была утверждена</a:t>
            </a:r>
          </a:p>
          <a:p>
            <a:pPr algn="ctr">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ru-RU" sz="2000" b="1" u="sng" dirty="0">
                <a:solidFill>
                  <a:srgbClr val="000000"/>
                </a:solidFill>
                <a:latin typeface="Times New Roman" pitchFamily="18"/>
                <a:ea typeface="Times New Roman" pitchFamily="18"/>
                <a:cs typeface="Times New Roman" pitchFamily="18"/>
              </a:rPr>
              <a:t>Постановлением Правительства РФ №177 от 19.03.1992 года.</a:t>
            </a:r>
          </a:p>
          <a:p>
            <a:pPr algn="ctr">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ru-RU" sz="2000" i="1" dirty="0">
                <a:solidFill>
                  <a:srgbClr val="FF0000"/>
                </a:solidFill>
                <a:latin typeface="Times New Roman" pitchFamily="18"/>
                <a:ea typeface="Times New Roman" pitchFamily="18"/>
                <a:cs typeface="Times New Roman" pitchFamily="18"/>
              </a:rPr>
              <a:t>Выдача свидетельств по указанной форме прекращен</a:t>
            </a:r>
            <a:r>
              <a:rPr lang="en-US" sz="2000" i="1" dirty="0">
                <a:solidFill>
                  <a:srgbClr val="FF0000"/>
                </a:solidFill>
                <a:latin typeface="Times New Roman" pitchFamily="18"/>
                <a:ea typeface="Times New Roman" pitchFamily="18"/>
                <a:cs typeface="Times New Roman" pitchFamily="18"/>
              </a:rPr>
              <a:t>a</a:t>
            </a:r>
          </a:p>
          <a:p>
            <a:pPr algn="ctr">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ru-RU" sz="2000" i="1" dirty="0">
                <a:solidFill>
                  <a:srgbClr val="FF0000"/>
                </a:solidFill>
                <a:latin typeface="Times New Roman" pitchFamily="18"/>
                <a:ea typeface="Times New Roman" pitchFamily="18"/>
                <a:cs typeface="Times New Roman" pitchFamily="18"/>
              </a:rPr>
              <a:t> с 29 октября 1993 года (дата опубликования) в связи с принятием </a:t>
            </a:r>
            <a:r>
              <a:rPr lang="ru-RU" sz="2000" b="1" i="1" dirty="0">
                <a:solidFill>
                  <a:srgbClr val="FF0000"/>
                </a:solidFill>
                <a:latin typeface="Times New Roman" pitchFamily="18"/>
                <a:ea typeface="Times New Roman" pitchFamily="18"/>
                <a:cs typeface="Times New Roman" pitchFamily="18"/>
              </a:rPr>
              <a:t>Указа Президента РФ</a:t>
            </a:r>
          </a:p>
          <a:p>
            <a:pPr algn="ctr">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ru-RU" sz="2000" b="1" i="1" dirty="0">
                <a:solidFill>
                  <a:srgbClr val="FF0000"/>
                </a:solidFill>
                <a:latin typeface="Times New Roman" pitchFamily="18"/>
                <a:ea typeface="Times New Roman" pitchFamily="18"/>
                <a:cs typeface="Times New Roman" pitchFamily="18"/>
              </a:rPr>
              <a:t> №1767 от 27 октября 1993 года.</a:t>
            </a:r>
          </a:p>
        </p:txBody>
      </p:sp>
    </p:spTree>
    <p:extLst>
      <p:ext uri="{BB962C8B-B14F-4D97-AF65-F5344CB8AC3E}">
        <p14:creationId xmlns:p14="http://schemas.microsoft.com/office/powerpoint/2010/main" val="26141373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36169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8000"/>
            <a:lum/>
          </a:blip>
          <a:srcRect/>
          <a:stretch>
            <a:fillRect t="-40000" b="-40000"/>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0" y="1456267"/>
            <a:ext cx="11474961" cy="2800767"/>
          </a:xfrm>
          <a:prstGeom prst="rect">
            <a:avLst/>
          </a:prstGeom>
          <a:noFill/>
        </p:spPr>
        <p:txBody>
          <a:bodyPr wrap="square" lIns="91440" tIns="45720" rIns="91440" bIns="45720">
            <a:spAutoFit/>
          </a:bodyPr>
          <a:lstStyle/>
          <a:p>
            <a:pPr algn="ctr"/>
            <a:r>
              <a:rPr lang="ru-RU" sz="8800" i="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БЛАГОДАРЮ ЗА ВНИМАНИЕ!</a:t>
            </a:r>
          </a:p>
        </p:txBody>
      </p:sp>
    </p:spTree>
    <p:extLst>
      <p:ext uri="{BB962C8B-B14F-4D97-AF65-F5344CB8AC3E}">
        <p14:creationId xmlns:p14="http://schemas.microsoft.com/office/powerpoint/2010/main" val="4245399505"/>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2" name="Picture 1">
            <a:extLst/>
          </p:cNvPr>
          <p:cNvPicPr>
            <a:picLocks noChangeAspect="1"/>
          </p:cNvPicPr>
          <p:nvPr/>
        </p:nvPicPr>
        <p:blipFill>
          <a:blip r:embed="rId4" cstate="print">
            <a:lum/>
            <a:alphaModFix/>
          </a:blip>
          <a:srcRect/>
          <a:stretch>
            <a:fillRect/>
          </a:stretch>
        </p:blipFill>
        <p:spPr>
          <a:xfrm>
            <a:off x="581955" y="237982"/>
            <a:ext cx="3536082" cy="5076967"/>
          </a:xfrm>
          <a:prstGeom prst="rect">
            <a:avLst/>
          </a:prstGeom>
          <a:ln w="38100" cap="sq">
            <a:solidFill>
              <a:schemeClr val="accent4">
                <a:lumMod val="50000"/>
              </a:schemeClr>
            </a:solidFill>
            <a:prstDash val="solid"/>
            <a:miter lim="800000"/>
          </a:ln>
          <a:effectLst>
            <a:outerShdw blurRad="50800" dist="38100" dir="2700000" algn="tl" rotWithShape="0">
              <a:srgbClr val="000000">
                <a:alpha val="43000"/>
              </a:srgbClr>
            </a:outerShdw>
          </a:effectLst>
        </p:spPr>
      </p:pic>
      <p:pic>
        <p:nvPicPr>
          <p:cNvPr id="3" name="Picture 2">
            <a:extLst/>
          </p:cNvPr>
          <p:cNvPicPr>
            <a:picLocks noChangeAspect="1"/>
          </p:cNvPicPr>
          <p:nvPr/>
        </p:nvPicPr>
        <p:blipFill>
          <a:blip r:embed="rId5" cstate="print">
            <a:lum/>
            <a:alphaModFix/>
          </a:blip>
          <a:srcRect/>
          <a:stretch>
            <a:fillRect/>
          </a:stretch>
        </p:blipFill>
        <p:spPr>
          <a:xfrm>
            <a:off x="4552950" y="221064"/>
            <a:ext cx="3446251" cy="5104562"/>
          </a:xfrm>
          <a:prstGeom prst="rect">
            <a:avLst/>
          </a:prstGeom>
          <a:ln w="38100" cap="sq">
            <a:solidFill>
              <a:schemeClr val="accent4">
                <a:lumMod val="50000"/>
              </a:schemeClr>
            </a:solidFill>
            <a:prstDash val="solid"/>
            <a:miter lim="800000"/>
          </a:ln>
          <a:effectLst>
            <a:outerShdw blurRad="50800" dist="38100" dir="2700000" algn="tl" rotWithShape="0">
              <a:srgbClr val="000000">
                <a:alpha val="43000"/>
              </a:srgbClr>
            </a:outerShdw>
          </a:effectLst>
        </p:spPr>
      </p:pic>
      <p:sp>
        <p:nvSpPr>
          <p:cNvPr id="4" name="Text Box 3"/>
          <p:cNvSpPr/>
          <p:nvPr/>
        </p:nvSpPr>
        <p:spPr>
          <a:xfrm>
            <a:off x="1993800" y="5300640"/>
            <a:ext cx="8209080" cy="192276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0" compatLnSpc="1">
            <a:spAutoFit/>
          </a:bodyPr>
          <a:lstStyle/>
          <a:p>
            <a:pPr algn="ctr">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ru-RU" sz="2400" i="1">
                <a:solidFill>
                  <a:srgbClr val="000000"/>
                </a:solidFill>
                <a:latin typeface="Times New Roman" pitchFamily="18"/>
                <a:ea typeface="Times New Roman" pitchFamily="18"/>
                <a:cs typeface="Times New Roman" pitchFamily="18"/>
              </a:rPr>
              <a:t>Представленная форма Свидетельства была утверждена</a:t>
            </a:r>
          </a:p>
          <a:p>
            <a:pPr algn="ctr">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ru-RU" sz="2400" b="1">
                <a:solidFill>
                  <a:srgbClr val="000000"/>
                </a:solidFill>
                <a:latin typeface="Times New Roman" pitchFamily="18"/>
                <a:ea typeface="Times New Roman" pitchFamily="18"/>
                <a:cs typeface="Times New Roman" pitchFamily="18"/>
              </a:rPr>
              <a:t>Указом Президента РФ №1767 от 27.10.1993 года</a:t>
            </a:r>
          </a:p>
          <a:p>
            <a:pPr algn="ctr">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ru-RU" sz="2400" b="1">
                <a:solidFill>
                  <a:srgbClr val="C00000"/>
                </a:solidFill>
                <a:latin typeface="Times New Roman" pitchFamily="18"/>
                <a:ea typeface="Times New Roman" pitchFamily="18"/>
                <a:cs typeface="Times New Roman" pitchFamily="18"/>
              </a:rPr>
              <a:t>Указ утратил силу с 25.02.2003 в связи с издание Указа Президента РФ от 25.02.2003 № 250</a:t>
            </a:r>
          </a:p>
          <a:p>
            <a:pPr>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ru-RU" sz="2400" b="1">
              <a:solidFill>
                <a:srgbClr val="C00000"/>
              </a:solidFill>
              <a:latin typeface="Times New Roman" pitchFamily="18"/>
              <a:ea typeface="Times New Roman" pitchFamily="18"/>
              <a:cs typeface="Times New Roman" pitchFamily="18"/>
            </a:endParaRPr>
          </a:p>
        </p:txBody>
      </p:sp>
      <p:pic>
        <p:nvPicPr>
          <p:cNvPr id="5" name="Picture 4">
            <a:extLst/>
          </p:cNvPr>
          <p:cNvPicPr>
            <a:picLocks noChangeAspect="1"/>
          </p:cNvPicPr>
          <p:nvPr/>
        </p:nvPicPr>
        <p:blipFill>
          <a:blip r:embed="rId6" cstate="print">
            <a:lum/>
            <a:alphaModFix/>
          </a:blip>
          <a:srcRect/>
          <a:stretch>
            <a:fillRect/>
          </a:stretch>
        </p:blipFill>
        <p:spPr>
          <a:xfrm>
            <a:off x="8324851" y="237700"/>
            <a:ext cx="3637910" cy="5047733"/>
          </a:xfrm>
          <a:prstGeom prst="rect">
            <a:avLst/>
          </a:prstGeom>
          <a:ln w="38100" cap="sq">
            <a:solidFill>
              <a:schemeClr val="accent4">
                <a:lumMod val="50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8869989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Скругленный прямоугольник 3"/>
          <p:cNvSpPr/>
          <p:nvPr/>
        </p:nvSpPr>
        <p:spPr>
          <a:xfrm>
            <a:off x="466464" y="640080"/>
            <a:ext cx="11427511" cy="5967755"/>
          </a:xfrm>
          <a:prstGeom prst="roundRect">
            <a:avLst/>
          </a:prstGeom>
          <a:solidFill>
            <a:srgbClr val="45ED45">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Прямоугольник 1"/>
          <p:cNvSpPr/>
          <p:nvPr/>
        </p:nvSpPr>
        <p:spPr>
          <a:xfrm>
            <a:off x="418011" y="563769"/>
            <a:ext cx="11369859" cy="590931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ru-RU" sz="5400" b="1" i="1" cap="none" spc="0" dirty="0">
                <a:ln/>
                <a:solidFill>
                  <a:srgbClr val="BC149C"/>
                </a:solidFill>
                <a:effectLst/>
                <a:cs typeface="Estrangelo Edessa" panose="03080600000000000000" pitchFamily="66" charset="0"/>
              </a:rPr>
              <a:t>Иные документы подтверждающие</a:t>
            </a:r>
          </a:p>
          <a:p>
            <a:pPr algn="ctr"/>
            <a:r>
              <a:rPr lang="ru-RU" sz="5400" b="1" i="1" cap="none" spc="0" dirty="0">
                <a:ln/>
                <a:solidFill>
                  <a:srgbClr val="BC149C"/>
                </a:solidFill>
                <a:effectLst/>
                <a:cs typeface="Estrangelo Edessa" panose="03080600000000000000" pitchFamily="66" charset="0"/>
              </a:rPr>
              <a:t> право собственности  на земельный </a:t>
            </a:r>
          </a:p>
          <a:p>
            <a:pPr algn="ctr"/>
            <a:r>
              <a:rPr lang="ru-RU" sz="5400" b="1" i="1" dirty="0">
                <a:ln/>
                <a:solidFill>
                  <a:srgbClr val="BC149C"/>
                </a:solidFill>
                <a:cs typeface="Estrangelo Edessa" panose="03080600000000000000" pitchFamily="66" charset="0"/>
              </a:rPr>
              <a:t>участок до регистрации права в </a:t>
            </a:r>
          </a:p>
          <a:p>
            <a:pPr algn="ctr"/>
            <a:r>
              <a:rPr lang="ru-RU" sz="5400" b="1" i="1" cap="none" spc="0" dirty="0">
                <a:ln/>
                <a:solidFill>
                  <a:srgbClr val="BC149C"/>
                </a:solidFill>
                <a:effectLst/>
                <a:cs typeface="Estrangelo Edessa" panose="03080600000000000000" pitchFamily="66" charset="0"/>
              </a:rPr>
              <a:t>государственном реестре недвижимости</a:t>
            </a:r>
          </a:p>
        </p:txBody>
      </p:sp>
    </p:spTree>
    <p:extLst>
      <p:ext uri="{BB962C8B-B14F-4D97-AF65-F5344CB8AC3E}">
        <p14:creationId xmlns:p14="http://schemas.microsoft.com/office/powerpoint/2010/main" val="6971634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Горизонтальный свиток 2"/>
          <p:cNvSpPr/>
          <p:nvPr/>
        </p:nvSpPr>
        <p:spPr>
          <a:xfrm>
            <a:off x="320841" y="0"/>
            <a:ext cx="11718759" cy="2872596"/>
          </a:xfrm>
          <a:prstGeom prst="horizontalScroll">
            <a:avLst/>
          </a:prstGeom>
          <a:solidFill>
            <a:srgbClr val="45ED45"/>
          </a:solidFill>
          <a:ln>
            <a:solidFill>
              <a:srgbClr val="92D05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sz="2400" b="1" dirty="0">
              <a:solidFill>
                <a:srgbClr val="7030A0"/>
              </a:solidFill>
              <a:latin typeface="Times New Roman" panose="02020603050405020304" pitchFamily="18" charset="0"/>
            </a:endParaRPr>
          </a:p>
          <a:p>
            <a:pPr algn="ctr"/>
            <a:endParaRPr lang="ru-RU" b="1" i="1" u="sng" dirty="0">
              <a:solidFill>
                <a:srgbClr val="7030A0"/>
              </a:solidFill>
            </a:endParaRPr>
          </a:p>
          <a:p>
            <a:pPr algn="ctr"/>
            <a:endParaRPr lang="ru-RU" b="1" i="1" u="sng" dirty="0">
              <a:solidFill>
                <a:srgbClr val="7030A0"/>
              </a:solidFill>
            </a:endParaRPr>
          </a:p>
          <a:p>
            <a:pPr algn="ctr"/>
            <a:endParaRPr lang="ru-RU" b="1" i="1" u="sng" dirty="0">
              <a:solidFill>
                <a:srgbClr val="7030A0"/>
              </a:solidFill>
            </a:endParaRPr>
          </a:p>
          <a:p>
            <a:pPr algn="ctr"/>
            <a:endParaRPr lang="ru-RU" b="1" i="1" u="sng" dirty="0">
              <a:solidFill>
                <a:srgbClr val="7030A0"/>
              </a:solidFill>
            </a:endParaRPr>
          </a:p>
          <a:p>
            <a:pPr algn="ctr"/>
            <a:endParaRPr lang="ru-RU" b="1" i="1" u="sng" dirty="0">
              <a:solidFill>
                <a:srgbClr val="7030A0"/>
              </a:solidFill>
            </a:endParaRPr>
          </a:p>
          <a:p>
            <a:pPr algn="ctr"/>
            <a:endParaRPr lang="ru-RU" b="1" i="1" u="sng" dirty="0">
              <a:solidFill>
                <a:srgbClr val="7030A0"/>
              </a:solidFill>
            </a:endParaRPr>
          </a:p>
          <a:p>
            <a:pPr algn="ctr"/>
            <a:endParaRPr lang="ru-RU" b="1" i="1" u="sng" dirty="0">
              <a:solidFill>
                <a:srgbClr val="7030A0"/>
              </a:solidFill>
            </a:endParaRPr>
          </a:p>
          <a:p>
            <a:pPr algn="ctr"/>
            <a:endParaRPr lang="ru-RU" b="1" i="1" u="sng" dirty="0">
              <a:solidFill>
                <a:srgbClr val="7030A0"/>
              </a:solidFill>
            </a:endParaRPr>
          </a:p>
          <a:p>
            <a:pPr algn="ctr"/>
            <a:endParaRPr lang="ru-RU" b="1" i="1" u="sng" dirty="0">
              <a:solidFill>
                <a:srgbClr val="7030A0"/>
              </a:solidFill>
            </a:endParaRPr>
          </a:p>
          <a:p>
            <a:pPr algn="ctr"/>
            <a:endParaRPr lang="ru-RU" b="1" i="1" u="sng" dirty="0">
              <a:solidFill>
                <a:srgbClr val="7030A0"/>
              </a:solidFill>
            </a:endParaRPr>
          </a:p>
          <a:p>
            <a:pPr algn="ctr"/>
            <a:endParaRPr lang="ru-RU" b="1" i="1" u="sng" dirty="0">
              <a:solidFill>
                <a:srgbClr val="7030A0"/>
              </a:solidFill>
            </a:endParaRPr>
          </a:p>
          <a:p>
            <a:pPr algn="ctr"/>
            <a:endParaRPr lang="ru-RU" b="1" i="1" u="sng" dirty="0">
              <a:solidFill>
                <a:srgbClr val="7030A0"/>
              </a:solidFill>
            </a:endParaRPr>
          </a:p>
          <a:p>
            <a:pPr algn="ctr"/>
            <a:endParaRPr lang="ru-RU" sz="2000" b="1" i="1" u="sng" dirty="0">
              <a:solidFill>
                <a:srgbClr val="7030A0"/>
              </a:solidFill>
            </a:endParaRPr>
          </a:p>
          <a:p>
            <a:pPr algn="ctr"/>
            <a:endParaRPr lang="ru-RU" b="1" i="1" u="sng" dirty="0">
              <a:solidFill>
                <a:srgbClr val="7030A0"/>
              </a:solidFill>
            </a:endParaRPr>
          </a:p>
          <a:p>
            <a:pPr algn="ctr"/>
            <a:endParaRPr lang="ru-RU" b="1" i="1" u="sng" dirty="0">
              <a:solidFill>
                <a:srgbClr val="7030A0"/>
              </a:solidFill>
            </a:endParaRPr>
          </a:p>
          <a:p>
            <a:pPr algn="ctr"/>
            <a:endParaRPr lang="ru-RU" b="1" i="1" u="sng" dirty="0">
              <a:solidFill>
                <a:srgbClr val="7030A0"/>
              </a:solidFill>
            </a:endParaRPr>
          </a:p>
          <a:p>
            <a:pPr algn="ctr"/>
            <a:r>
              <a:rPr lang="ru-RU" b="1" i="1" u="sng" dirty="0">
                <a:solidFill>
                  <a:srgbClr val="7030A0"/>
                </a:solidFill>
              </a:rPr>
              <a:t>Федеральный закон "О государственной регистрации недвижимости" </a:t>
            </a:r>
          </a:p>
          <a:p>
            <a:pPr algn="ctr"/>
            <a:r>
              <a:rPr lang="ru-RU" b="1" i="1" u="sng" dirty="0">
                <a:solidFill>
                  <a:srgbClr val="7030A0"/>
                </a:solidFill>
              </a:rPr>
              <a:t>от 13.07.2015 N 218-ФЗ</a:t>
            </a:r>
          </a:p>
          <a:p>
            <a:pPr algn="ctr"/>
            <a:r>
              <a:rPr lang="ru-RU" b="1" i="1" u="sng" dirty="0">
                <a:solidFill>
                  <a:schemeClr val="tx1"/>
                </a:solidFill>
              </a:rPr>
              <a:t>Статья  49. Особенности осуществления государственной регистрации права собственности гражданина на земельный участок, предоставленный для ведения личного подсобного, дачного хозяйства, огородничества, садоводства, индивидуального гаражного или индивидуального жилищного строительства</a:t>
            </a:r>
            <a:endParaRPr lang="ru-RU" b="1" i="1" u="sng" dirty="0">
              <a:solidFill>
                <a:schemeClr val="tx1"/>
              </a:solidFill>
              <a:latin typeface="Times New Roman" panose="02020603050405020304" pitchFamily="18" charset="0"/>
              <a:cs typeface="Times New Roman" panose="02020603050405020304" pitchFamily="18" charset="0"/>
            </a:endParaRPr>
          </a:p>
          <a:p>
            <a:pPr algn="ctr"/>
            <a:endParaRPr lang="ru-RU" dirty="0">
              <a:latin typeface="Times New Roman" panose="02020603050405020304" pitchFamily="18" charset="0"/>
              <a:cs typeface="Times New Roman" panose="02020603050405020304" pitchFamily="18" charset="0"/>
            </a:endParaRPr>
          </a:p>
          <a:p>
            <a:pPr algn="just"/>
            <a:r>
              <a:rPr lang="ru-RU" sz="1500" dirty="0">
                <a:latin typeface="Times New Roman" panose="02020603050405020304" pitchFamily="18" charset="0"/>
                <a:cs typeface="Times New Roman" panose="02020603050405020304" pitchFamily="18" charset="0"/>
              </a:rPr>
              <a:t>        1. Государственная регистрация права собственности гражданина на земельный участок, предоставленный до дня введения в действие Земельного кодекса Российской Федерации для ведения личного подсобного, дачного хозяйства, огородничества, садоводства, индивидуального гаражного или индивидуального жилищного строительства на праве собственности, пожизненного наследуемого владения или постоянного (бессрочного) пользования либо если в акте, свидетельстве или другом документе, устанавливающих или удостоверяющих право гражданина на указанный земельный участок, не указано право, на котором предоставлен указанный земельный участок, или невозможно определить вид этого права, осуществляется на основании следующих документов: </a:t>
            </a:r>
            <a:r>
              <a:rPr lang="ru-RU" sz="1500" b="1" i="1" dirty="0">
                <a:solidFill>
                  <a:schemeClr val="accent6">
                    <a:lumMod val="50000"/>
                  </a:schemeClr>
                </a:solidFill>
                <a:latin typeface="Times New Roman" panose="02020603050405020304" pitchFamily="18" charset="0"/>
                <a:cs typeface="Times New Roman" panose="02020603050405020304" pitchFamily="18" charset="0"/>
              </a:rPr>
              <a:t>    </a:t>
            </a:r>
          </a:p>
          <a:p>
            <a:r>
              <a:rPr lang="ru-RU" sz="1500" b="1" i="1" dirty="0">
                <a:solidFill>
                  <a:schemeClr val="tx1"/>
                </a:solidFill>
                <a:latin typeface="Times New Roman" panose="02020603050405020304" pitchFamily="18" charset="0"/>
                <a:cs typeface="Times New Roman" panose="02020603050405020304" pitchFamily="18" charset="0"/>
              </a:rPr>
              <a:t>       1) акт о предоставлении такому гражданину указанного земельного участка, изданный органом государственной власти или органом местного самоуправления в пределах его компетенции и в порядке, которые установлены законодательством, действовавшим в месте издания данного акта на момент его издания;</a:t>
            </a:r>
          </a:p>
          <a:p>
            <a:r>
              <a:rPr lang="ru-RU" sz="1500" b="1" i="1" dirty="0">
                <a:solidFill>
                  <a:schemeClr val="tx1"/>
                </a:solidFill>
                <a:latin typeface="Times New Roman" panose="02020603050405020304" pitchFamily="18" charset="0"/>
                <a:cs typeface="Times New Roman" panose="02020603050405020304" pitchFamily="18" charset="0"/>
              </a:rPr>
              <a:t>      2) акт (свидетельство) о праве такого гражданина на указанный земельный участок, выданный уполномоченным органом государственной власти в порядке, установленном законодательством, действовавшим в месте издания данного акта на момент его издания;</a:t>
            </a:r>
          </a:p>
          <a:p>
            <a:r>
              <a:rPr lang="ru-RU" sz="1500" b="1" i="1" dirty="0">
                <a:solidFill>
                  <a:schemeClr val="tx1"/>
                </a:solidFill>
                <a:latin typeface="Times New Roman" panose="02020603050405020304" pitchFamily="18" charset="0"/>
                <a:cs typeface="Times New Roman" panose="02020603050405020304" pitchFamily="18" charset="0"/>
              </a:rPr>
              <a:t>      3) выдаваемая органом местного самоуправления выписка из похозяйственной книги о наличии у такого гражданина права на указанный земельный участок (в случае, если этот земельный участок предоставлен для ведения личного подсобного хозяйства);</a:t>
            </a:r>
          </a:p>
          <a:p>
            <a:r>
              <a:rPr lang="ru-RU" sz="1500" b="1" i="1" dirty="0">
                <a:solidFill>
                  <a:schemeClr val="tx1"/>
                </a:solidFill>
                <a:latin typeface="Times New Roman" panose="02020603050405020304" pitchFamily="18" charset="0"/>
                <a:cs typeface="Times New Roman" panose="02020603050405020304" pitchFamily="18" charset="0"/>
              </a:rPr>
              <a:t>   4) иной документ, устанавливающий или удостоверяющий право такого гражданина на указанный земельный участок</a:t>
            </a:r>
          </a:p>
          <a:p>
            <a:pPr algn="just"/>
            <a:r>
              <a:rPr lang="ru-RU" sz="2100" dirty="0">
                <a:latin typeface="Times New Roman" panose="02020603050405020304" pitchFamily="18" charset="0"/>
                <a:cs typeface="Times New Roman" panose="02020603050405020304" pitchFamily="18" charset="0"/>
              </a:rPr>
              <a:t>           </a:t>
            </a:r>
            <a:endParaRPr lang="ru-RU" sz="2100" b="1" dirty="0">
              <a:solidFill>
                <a:schemeClr val="tx1"/>
              </a:solidFill>
              <a:latin typeface="Times New Roman" panose="02020603050405020304" pitchFamily="18" charset="0"/>
              <a:cs typeface="Times New Roman" panose="02020603050405020304" pitchFamily="18" charset="0"/>
            </a:endParaRPr>
          </a:p>
        </p:txBody>
      </p:sp>
      <p:sp>
        <p:nvSpPr>
          <p:cNvPr id="4" name="Скругленный прямоугольник 3"/>
          <p:cNvSpPr/>
          <p:nvPr/>
        </p:nvSpPr>
        <p:spPr>
          <a:xfrm>
            <a:off x="466464" y="4327587"/>
            <a:ext cx="11427511" cy="2280248"/>
          </a:xfrm>
          <a:prstGeom prst="roundRect">
            <a:avLst/>
          </a:prstGeom>
          <a:solidFill>
            <a:srgbClr val="45ED45">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23239893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7000" b="-17000"/>
          </a:stretch>
        </a:blip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999" y="215510"/>
            <a:ext cx="4589635" cy="63630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8301" y="176438"/>
            <a:ext cx="4723754" cy="63478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05767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6025</TotalTime>
  <Words>1521</Words>
  <Application>Microsoft Office PowerPoint</Application>
  <PresentationFormat>Широкоэкранный</PresentationFormat>
  <Paragraphs>237</Paragraphs>
  <Slides>51</Slides>
  <Notes>8</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51</vt:i4>
      </vt:variant>
    </vt:vector>
  </HeadingPairs>
  <TitlesOfParts>
    <vt:vector size="58" baseType="lpstr">
      <vt:lpstr>Microsoft YaHei</vt:lpstr>
      <vt:lpstr>Arial</vt:lpstr>
      <vt:lpstr>Calibri</vt:lpstr>
      <vt:lpstr>Calibri Light</vt:lpstr>
      <vt:lpstr>Estrangelo Edessa</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Инструкция по получению выписки из единого реестра недвижимости «об объекте недвижимости»</vt:lpstr>
      <vt:lpstr>Заходим на сайт, желательно через Mozilla Firefox по адресу: https://rosreestr.ru/site/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ПРОБЛЕМНЫЕ ВОПРОСЫ ПО ОТЧУЖДЕНИЮ И ОФОРМЛЕНИЮ НАСЛЕДСТВА НА ЗЕМЕЛЬНЫЕ УЧАСТКИ И ИНЫЕ ОБЪЕКТЫ НЕДВИЖИМОСТИ.</dc:title>
  <dc:creator>Notary</dc:creator>
  <cp:lastModifiedBy>Notary</cp:lastModifiedBy>
  <cp:revision>296</cp:revision>
  <cp:lastPrinted>2018-02-26T14:52:19Z</cp:lastPrinted>
  <dcterms:created xsi:type="dcterms:W3CDTF">2016-09-15T09:58:05Z</dcterms:created>
  <dcterms:modified xsi:type="dcterms:W3CDTF">2018-11-02T14:16:53Z</dcterms:modified>
</cp:coreProperties>
</file>